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818" r:id="rId3"/>
  </p:sldMasterIdLst>
  <p:notesMasterIdLst>
    <p:notesMasterId r:id="rId35"/>
  </p:notesMasterIdLst>
  <p:handoutMasterIdLst>
    <p:handoutMasterId r:id="rId36"/>
  </p:handoutMasterIdLst>
  <p:sldIdLst>
    <p:sldId id="563" r:id="rId4"/>
    <p:sldId id="588" r:id="rId5"/>
    <p:sldId id="589" r:id="rId6"/>
    <p:sldId id="590" r:id="rId7"/>
    <p:sldId id="591" r:id="rId8"/>
    <p:sldId id="592" r:id="rId9"/>
    <p:sldId id="567" r:id="rId10"/>
    <p:sldId id="526" r:id="rId11"/>
    <p:sldId id="478" r:id="rId12"/>
    <p:sldId id="479" r:id="rId13"/>
    <p:sldId id="515" r:id="rId14"/>
    <p:sldId id="580" r:id="rId15"/>
    <p:sldId id="323" r:id="rId16"/>
    <p:sldId id="550" r:id="rId17"/>
    <p:sldId id="468" r:id="rId18"/>
    <p:sldId id="543" r:id="rId19"/>
    <p:sldId id="593" r:id="rId20"/>
    <p:sldId id="544" r:id="rId21"/>
    <p:sldId id="556" r:id="rId22"/>
    <p:sldId id="557" r:id="rId23"/>
    <p:sldId id="545" r:id="rId24"/>
    <p:sldId id="549" r:id="rId25"/>
    <p:sldId id="554" r:id="rId26"/>
    <p:sldId id="558" r:id="rId27"/>
    <p:sldId id="559" r:id="rId28"/>
    <p:sldId id="560" r:id="rId29"/>
    <p:sldId id="561" r:id="rId30"/>
    <p:sldId id="562" r:id="rId31"/>
    <p:sldId id="595" r:id="rId32"/>
    <p:sldId id="594" r:id="rId33"/>
    <p:sldId id="541" r:id="rId34"/>
  </p:sldIdLst>
  <p:sldSz cx="12192000" cy="6858000"/>
  <p:notesSz cx="6950075" cy="9236075"/>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F2E2E5"/>
    <a:srgbClr val="F7EDEF"/>
    <a:srgbClr val="FFFF00"/>
    <a:srgbClr val="FF3300"/>
    <a:srgbClr val="FF5D5D"/>
    <a:srgbClr val="2FFF2F"/>
    <a:srgbClr val="FF33CC"/>
    <a:srgbClr val="FFFF99"/>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5" autoAdjust="0"/>
    <p:restoredTop sz="93131" autoAdjust="0"/>
  </p:normalViewPr>
  <p:slideViewPr>
    <p:cSldViewPr>
      <p:cViewPr varScale="1">
        <p:scale>
          <a:sx n="104" d="100"/>
          <a:sy n="104" d="100"/>
        </p:scale>
        <p:origin x="618" y="12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3012001" cy="461193"/>
          </a:xfrm>
          <a:prstGeom prst="rect">
            <a:avLst/>
          </a:prstGeom>
          <a:noFill/>
          <a:ln w="9525">
            <a:noFill/>
            <a:miter lim="800000"/>
            <a:headEnd/>
            <a:tailEnd/>
          </a:ln>
          <a:effectLst/>
        </p:spPr>
        <p:txBody>
          <a:bodyPr vert="horz" wrap="square" lIns="92485" tIns="46243" rIns="92485" bIns="46243" numCol="1" anchor="t" anchorCtr="0" compatLnSpc="1">
            <a:prstTxWarp prst="textNoShape">
              <a:avLst/>
            </a:prstTxWarp>
          </a:bodyPr>
          <a:lstStyle>
            <a:lvl1pPr defTabSz="925023" eaLnBrk="0" hangingPunct="0">
              <a:defRPr sz="1200">
                <a:latin typeface="Arial" charset="0"/>
                <a:ea typeface="+mn-ea"/>
                <a:cs typeface="+mn-cs"/>
              </a:defRPr>
            </a:lvl1pPr>
          </a:lstStyle>
          <a:p>
            <a:pPr>
              <a:defRPr/>
            </a:pPr>
            <a:endParaRPr lang="en-US"/>
          </a:p>
        </p:txBody>
      </p:sp>
      <p:sp>
        <p:nvSpPr>
          <p:cNvPr id="163843" name="Rectangle 3"/>
          <p:cNvSpPr>
            <a:spLocks noGrp="1" noChangeArrowheads="1"/>
          </p:cNvSpPr>
          <p:nvPr>
            <p:ph type="dt" sz="quarter" idx="1"/>
          </p:nvPr>
        </p:nvSpPr>
        <p:spPr bwMode="auto">
          <a:xfrm>
            <a:off x="3936566" y="0"/>
            <a:ext cx="3012001" cy="461193"/>
          </a:xfrm>
          <a:prstGeom prst="rect">
            <a:avLst/>
          </a:prstGeom>
          <a:noFill/>
          <a:ln w="9525">
            <a:noFill/>
            <a:miter lim="800000"/>
            <a:headEnd/>
            <a:tailEnd/>
          </a:ln>
          <a:effectLst/>
        </p:spPr>
        <p:txBody>
          <a:bodyPr vert="horz" wrap="square" lIns="92485" tIns="46243" rIns="92485" bIns="46243" numCol="1" anchor="t" anchorCtr="0" compatLnSpc="1">
            <a:prstTxWarp prst="textNoShape">
              <a:avLst/>
            </a:prstTxWarp>
          </a:bodyPr>
          <a:lstStyle>
            <a:lvl1pPr algn="r" defTabSz="925023" eaLnBrk="0" hangingPunct="0">
              <a:defRPr sz="1200">
                <a:cs typeface="Arial" pitchFamily="34" charset="0"/>
              </a:defRPr>
            </a:lvl1pPr>
          </a:lstStyle>
          <a:p>
            <a:fld id="{6691BB9C-B413-4ABA-8F59-8AF20E6AC6A9}" type="datetimeFigureOut">
              <a:rPr lang="en-US"/>
              <a:pPr/>
              <a:t>12/18/2019</a:t>
            </a:fld>
            <a:endParaRPr lang="en-US"/>
          </a:p>
        </p:txBody>
      </p:sp>
      <p:sp>
        <p:nvSpPr>
          <p:cNvPr id="163844" name="Rectangle 4"/>
          <p:cNvSpPr>
            <a:spLocks noGrp="1" noChangeArrowheads="1"/>
          </p:cNvSpPr>
          <p:nvPr>
            <p:ph type="ftr" sz="quarter" idx="2"/>
          </p:nvPr>
        </p:nvSpPr>
        <p:spPr bwMode="auto">
          <a:xfrm>
            <a:off x="0" y="8773356"/>
            <a:ext cx="3012001" cy="461193"/>
          </a:xfrm>
          <a:prstGeom prst="rect">
            <a:avLst/>
          </a:prstGeom>
          <a:noFill/>
          <a:ln w="9525">
            <a:noFill/>
            <a:miter lim="800000"/>
            <a:headEnd/>
            <a:tailEnd/>
          </a:ln>
          <a:effectLst/>
        </p:spPr>
        <p:txBody>
          <a:bodyPr vert="horz" wrap="square" lIns="92485" tIns="46243" rIns="92485" bIns="46243" numCol="1" anchor="b" anchorCtr="0" compatLnSpc="1">
            <a:prstTxWarp prst="textNoShape">
              <a:avLst/>
            </a:prstTxWarp>
          </a:bodyPr>
          <a:lstStyle>
            <a:lvl1pPr defTabSz="925023" eaLnBrk="0" hangingPunct="0">
              <a:defRPr sz="1200">
                <a:latin typeface="Arial" charset="0"/>
                <a:ea typeface="+mn-ea"/>
                <a:cs typeface="+mn-cs"/>
              </a:defRPr>
            </a:lvl1pPr>
          </a:lstStyle>
          <a:p>
            <a:pPr>
              <a:defRPr/>
            </a:pPr>
            <a:endParaRPr lang="en-US"/>
          </a:p>
        </p:txBody>
      </p:sp>
      <p:sp>
        <p:nvSpPr>
          <p:cNvPr id="163845" name="Rectangle 5"/>
          <p:cNvSpPr>
            <a:spLocks noGrp="1" noChangeArrowheads="1"/>
          </p:cNvSpPr>
          <p:nvPr>
            <p:ph type="sldNum" sz="quarter" idx="3"/>
          </p:nvPr>
        </p:nvSpPr>
        <p:spPr bwMode="auto">
          <a:xfrm>
            <a:off x="3936566" y="8773356"/>
            <a:ext cx="3012001" cy="461193"/>
          </a:xfrm>
          <a:prstGeom prst="rect">
            <a:avLst/>
          </a:prstGeom>
          <a:noFill/>
          <a:ln w="9525">
            <a:noFill/>
            <a:miter lim="800000"/>
            <a:headEnd/>
            <a:tailEnd/>
          </a:ln>
          <a:effectLst/>
        </p:spPr>
        <p:txBody>
          <a:bodyPr vert="horz" wrap="square" lIns="92485" tIns="46243" rIns="92485" bIns="46243" numCol="1" anchor="b" anchorCtr="0" compatLnSpc="1">
            <a:prstTxWarp prst="textNoShape">
              <a:avLst/>
            </a:prstTxWarp>
          </a:bodyPr>
          <a:lstStyle>
            <a:lvl1pPr algn="r" defTabSz="925023" eaLnBrk="0" hangingPunct="0">
              <a:defRPr sz="1200">
                <a:cs typeface="Arial" pitchFamily="34" charset="0"/>
              </a:defRPr>
            </a:lvl1pPr>
          </a:lstStyle>
          <a:p>
            <a:fld id="{DC41869B-478D-4DF3-A39D-6FA7F975159E}" type="slidenum">
              <a:rPr lang="en-US"/>
              <a:pPr/>
              <a:t>‹#›</a:t>
            </a:fld>
            <a:endParaRPr lang="en-US"/>
          </a:p>
        </p:txBody>
      </p:sp>
    </p:spTree>
    <p:extLst>
      <p:ext uri="{BB962C8B-B14F-4D97-AF65-F5344CB8AC3E}">
        <p14:creationId xmlns:p14="http://schemas.microsoft.com/office/powerpoint/2010/main" val="380664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12001" cy="461193"/>
          </a:xfrm>
          <a:prstGeom prst="rect">
            <a:avLst/>
          </a:prstGeom>
          <a:noFill/>
          <a:ln w="9525">
            <a:noFill/>
            <a:miter lim="800000"/>
            <a:headEnd/>
            <a:tailEnd/>
          </a:ln>
        </p:spPr>
        <p:txBody>
          <a:bodyPr vert="horz" wrap="square" lIns="92485" tIns="46243" rIns="92485" bIns="46243" numCol="1" anchor="t" anchorCtr="0" compatLnSpc="1">
            <a:prstTxWarp prst="textNoShape">
              <a:avLst/>
            </a:prstTxWarp>
          </a:bodyPr>
          <a:lstStyle>
            <a:lvl1pPr defTabSz="925023">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36566" y="0"/>
            <a:ext cx="3012001" cy="461193"/>
          </a:xfrm>
          <a:prstGeom prst="rect">
            <a:avLst/>
          </a:prstGeom>
          <a:noFill/>
          <a:ln w="9525">
            <a:noFill/>
            <a:miter lim="800000"/>
            <a:headEnd/>
            <a:tailEnd/>
          </a:ln>
        </p:spPr>
        <p:txBody>
          <a:bodyPr vert="horz" wrap="square" lIns="92485" tIns="46243" rIns="92485" bIns="46243" numCol="1" anchor="t" anchorCtr="0" compatLnSpc="1">
            <a:prstTxWarp prst="textNoShape">
              <a:avLst/>
            </a:prstTxWarp>
          </a:bodyPr>
          <a:lstStyle>
            <a:lvl1pPr algn="r" defTabSz="925023">
              <a:defRPr sz="1200">
                <a:latin typeface="Arial" charset="0"/>
                <a:ea typeface="+mn-ea"/>
                <a:cs typeface="+mn-cs"/>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398463" y="693738"/>
            <a:ext cx="6153150" cy="346233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5310" y="4387442"/>
            <a:ext cx="5559457" cy="4155317"/>
          </a:xfrm>
          <a:prstGeom prst="rect">
            <a:avLst/>
          </a:prstGeom>
          <a:noFill/>
          <a:ln w="9525">
            <a:noFill/>
            <a:miter lim="800000"/>
            <a:headEnd/>
            <a:tailEnd/>
          </a:ln>
        </p:spPr>
        <p:txBody>
          <a:bodyPr vert="horz" wrap="square" lIns="92485" tIns="46243" rIns="92485" bIns="462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773356"/>
            <a:ext cx="3012001" cy="461193"/>
          </a:xfrm>
          <a:prstGeom prst="rect">
            <a:avLst/>
          </a:prstGeom>
          <a:noFill/>
          <a:ln w="9525">
            <a:noFill/>
            <a:miter lim="800000"/>
            <a:headEnd/>
            <a:tailEnd/>
          </a:ln>
        </p:spPr>
        <p:txBody>
          <a:bodyPr vert="horz" wrap="square" lIns="92485" tIns="46243" rIns="92485" bIns="46243" numCol="1" anchor="b" anchorCtr="0" compatLnSpc="1">
            <a:prstTxWarp prst="textNoShape">
              <a:avLst/>
            </a:prstTxWarp>
          </a:bodyPr>
          <a:lstStyle>
            <a:lvl1pPr defTabSz="925023">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36566" y="8773356"/>
            <a:ext cx="3012001" cy="461193"/>
          </a:xfrm>
          <a:prstGeom prst="rect">
            <a:avLst/>
          </a:prstGeom>
          <a:noFill/>
          <a:ln w="9525">
            <a:noFill/>
            <a:miter lim="800000"/>
            <a:headEnd/>
            <a:tailEnd/>
          </a:ln>
        </p:spPr>
        <p:txBody>
          <a:bodyPr vert="horz" wrap="square" lIns="92485" tIns="46243" rIns="92485" bIns="46243" numCol="1" anchor="b" anchorCtr="0" compatLnSpc="1">
            <a:prstTxWarp prst="textNoShape">
              <a:avLst/>
            </a:prstTxWarp>
          </a:bodyPr>
          <a:lstStyle>
            <a:lvl1pPr algn="r" defTabSz="925023">
              <a:defRPr sz="1200">
                <a:cs typeface="Arial" pitchFamily="34" charset="0"/>
              </a:defRPr>
            </a:lvl1pPr>
          </a:lstStyle>
          <a:p>
            <a:fld id="{D20C9A02-E830-49A7-B0B8-E8CA14B946CC}" type="slidenum">
              <a:rPr lang="en-US"/>
              <a:pPr/>
              <a:t>‹#›</a:t>
            </a:fld>
            <a:endParaRPr lang="en-US"/>
          </a:p>
        </p:txBody>
      </p:sp>
    </p:spTree>
    <p:extLst>
      <p:ext uri="{BB962C8B-B14F-4D97-AF65-F5344CB8AC3E}">
        <p14:creationId xmlns:p14="http://schemas.microsoft.com/office/powerpoint/2010/main" val="4286820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6E5DA91-E7F5-4BA3-9B03-4F15DD48D3D4}" type="slidenum">
              <a:rPr lang="en-US"/>
              <a:pPr/>
              <a:t>9</a:t>
            </a:fld>
            <a:endParaRPr lang="en-US"/>
          </a:p>
        </p:txBody>
      </p:sp>
      <p:sp>
        <p:nvSpPr>
          <p:cNvPr id="93187" name="Rectangle 2"/>
          <p:cNvSpPr>
            <a:spLocks noGrp="1" noRot="1" noChangeAspect="1" noChangeArrowheads="1" noTextEdit="1"/>
          </p:cNvSpPr>
          <p:nvPr>
            <p:ph type="sldImg"/>
          </p:nvPr>
        </p:nvSpPr>
        <p:spPr>
          <a:xfrm>
            <a:off x="398463" y="693738"/>
            <a:ext cx="6153150" cy="3462337"/>
          </a:xfrm>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BF3AFE07-4A76-43C6-B07C-E9FCB78D7CBA}" type="slidenum">
              <a:rPr lang="en-US"/>
              <a:pPr/>
              <a:t>10</a:t>
            </a:fld>
            <a:endParaRPr lang="en-US"/>
          </a:p>
        </p:txBody>
      </p:sp>
      <p:sp>
        <p:nvSpPr>
          <p:cNvPr id="94211" name="Rectangle 2"/>
          <p:cNvSpPr>
            <a:spLocks noGrp="1" noRot="1" noChangeAspect="1" noChangeArrowheads="1" noTextEdit="1"/>
          </p:cNvSpPr>
          <p:nvPr>
            <p:ph type="sldImg"/>
          </p:nvPr>
        </p:nvSpPr>
        <p:spPr>
          <a:xfrm>
            <a:off x="398463" y="693738"/>
            <a:ext cx="6153150" cy="3462337"/>
          </a:xfrm>
          <a:ln/>
        </p:spPr>
      </p:sp>
      <p:sp>
        <p:nvSpPr>
          <p:cNvPr id="94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dirty="0"/>
              <a:t>add land use- general and hi-res yields</a:t>
            </a:r>
          </a:p>
          <a:p>
            <a:r>
              <a:rPr lang="en-US" dirty="0"/>
              <a:t>surficial</a:t>
            </a:r>
            <a:r>
              <a:rPr lang="en-US" baseline="0" dirty="0"/>
              <a:t> geology, soils maps</a:t>
            </a:r>
          </a:p>
          <a:p>
            <a:r>
              <a:rPr lang="en-US" baseline="0" dirty="0"/>
              <a:t>sediment loads</a:t>
            </a:r>
            <a:endParaRPr lang="en-US" dirty="0"/>
          </a:p>
        </p:txBody>
      </p:sp>
      <p:sp>
        <p:nvSpPr>
          <p:cNvPr id="4" name="Slide Number Placeholder 3"/>
          <p:cNvSpPr>
            <a:spLocks noGrp="1"/>
          </p:cNvSpPr>
          <p:nvPr>
            <p:ph type="sldNum" sz="quarter" idx="10"/>
          </p:nvPr>
        </p:nvSpPr>
        <p:spPr/>
        <p:txBody>
          <a:bodyPr/>
          <a:lstStyle/>
          <a:p>
            <a:fld id="{BC3E3E83-0234-499B-8D1D-125C1F42EB54}" type="slidenum">
              <a:rPr lang="en-US" smtClean="0"/>
              <a:pPr/>
              <a:t>11</a:t>
            </a:fld>
            <a:endParaRPr lang="en-US"/>
          </a:p>
        </p:txBody>
      </p:sp>
    </p:spTree>
    <p:extLst>
      <p:ext uri="{BB962C8B-B14F-4D97-AF65-F5344CB8AC3E}">
        <p14:creationId xmlns:p14="http://schemas.microsoft.com/office/powerpoint/2010/main" val="3635258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C5D8273A-2F70-40AE-BBF7-BE23D048D678}" type="slidenum">
              <a:rPr lang="en-US"/>
              <a:pPr/>
              <a:t>13</a:t>
            </a:fld>
            <a:endParaRPr lang="en-US"/>
          </a:p>
        </p:txBody>
      </p:sp>
      <p:sp>
        <p:nvSpPr>
          <p:cNvPr id="32770" name="Rectangle 2"/>
          <p:cNvSpPr>
            <a:spLocks noGrp="1" noRot="1" noChangeAspect="1" noChangeArrowheads="1" noTextEdit="1"/>
          </p:cNvSpPr>
          <p:nvPr>
            <p:ph type="sldImg"/>
          </p:nvPr>
        </p:nvSpPr>
        <p:spPr>
          <a:xfrm>
            <a:off x="398463" y="693738"/>
            <a:ext cx="6153150" cy="3462337"/>
          </a:xfrm>
          <a:ln/>
        </p:spPr>
      </p:sp>
      <p:sp>
        <p:nvSpPr>
          <p:cNvPr id="32771" name="Rectangle 3"/>
          <p:cNvSpPr>
            <a:spLocks noGrp="1" noChangeArrowheads="1"/>
          </p:cNvSpPr>
          <p:nvPr>
            <p:ph type="body" idx="1"/>
          </p:nvPr>
        </p:nvSpPr>
        <p:spPr>
          <a:no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Scenario 1 includes 12,000 acres of water storage (about 20% of available candidate sites) and 24,000 m of bluff stabilization (about 30% of available candidate sites) and provides an annual sediment load reduction of 79,000 Mg (43% reduction) at an annual cost of $21 million. Scenario 2 increases acreage in water conservation to about 25% of available sites and river length in bluff stabilization to about 40% of available sites and incorporates cover crops to 30% of total agricultural land. This scenario produces an annual reduction in sediment loading of 95,000 Mg (51% reduction) at an annual cost of $35 million.</a:t>
            </a:r>
            <a:endParaRPr lang="en-US" dirty="0"/>
          </a:p>
        </p:txBody>
      </p:sp>
      <p:sp>
        <p:nvSpPr>
          <p:cNvPr id="4" name="Slide Number Placeholder 3"/>
          <p:cNvSpPr>
            <a:spLocks noGrp="1"/>
          </p:cNvSpPr>
          <p:nvPr>
            <p:ph type="sldNum" sz="quarter" idx="10"/>
          </p:nvPr>
        </p:nvSpPr>
        <p:spPr/>
        <p:txBody>
          <a:bodyPr/>
          <a:lstStyle/>
          <a:p>
            <a:fld id="{D20C9A02-E830-49A7-B0B8-E8CA14B946CC}" type="slidenum">
              <a:rPr lang="en-US" smtClean="0"/>
              <a:pPr/>
              <a:t>22</a:t>
            </a:fld>
            <a:endParaRPr lang="en-US"/>
          </a:p>
        </p:txBody>
      </p:sp>
    </p:spTree>
    <p:extLst>
      <p:ext uri="{BB962C8B-B14F-4D97-AF65-F5344CB8AC3E}">
        <p14:creationId xmlns:p14="http://schemas.microsoft.com/office/powerpoint/2010/main" val="1980766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Sueur, Cottonwood, and Chippewa</a:t>
            </a:r>
          </a:p>
        </p:txBody>
      </p:sp>
      <p:sp>
        <p:nvSpPr>
          <p:cNvPr id="4" name="Slide Number Placeholder 3"/>
          <p:cNvSpPr>
            <a:spLocks noGrp="1"/>
          </p:cNvSpPr>
          <p:nvPr>
            <p:ph type="sldNum" sz="quarter" idx="10"/>
          </p:nvPr>
        </p:nvSpPr>
        <p:spPr/>
        <p:txBody>
          <a:bodyPr/>
          <a:lstStyle/>
          <a:p>
            <a:fld id="{D20C9A02-E830-49A7-B0B8-E8CA14B946CC}" type="slidenum">
              <a:rPr lang="en-US" smtClean="0"/>
              <a:pPr/>
              <a:t>28</a:t>
            </a:fld>
            <a:endParaRPr lang="en-US"/>
          </a:p>
        </p:txBody>
      </p:sp>
    </p:spTree>
    <p:extLst>
      <p:ext uri="{BB962C8B-B14F-4D97-AF65-F5344CB8AC3E}">
        <p14:creationId xmlns:p14="http://schemas.microsoft.com/office/powerpoint/2010/main" val="116930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5BA519-E8DE-4DD8-BC1C-A79B7C468ED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D34FC57-1A60-408B-BDBA-2F9663A9110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8F949E-6226-4860-A254-20D24FBDD3D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5BA519-E8DE-4DD8-BC1C-A79B7C468ED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B57758-01E6-493E-8F5F-4EB41646478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E0FBDA-3307-4253-AE50-8AAC311EEA6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4643F9C-4B61-4C19-BCF0-01E0776A9F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08793D7-744F-498C-ACD9-33FDFFF7847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27E5055-6D1F-4E10-9FE2-F186F6E1449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8FA33E7-F8CB-4AE2-84FC-2492C74E040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77C026E-1D5D-44E3-9BD1-A8D45CE6ED0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B57758-01E6-493E-8F5F-4EB416464788}"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14D13E5-9259-4E32-A71B-A96F7629E8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34FC57-1A60-408B-BDBA-2F9663A9110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8F949E-6226-4860-A254-20D24FBDD3D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415215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245351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4137459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4179974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91902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231853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84742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E0FBDA-3307-4253-AE50-8AAC311EEA6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267317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192284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724828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86530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4643F9C-4B61-4C19-BCF0-01E0776A9FC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08793D7-744F-498C-ACD9-33FDFFF7847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27E5055-6D1F-4E10-9FE2-F186F6E1449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8FA33E7-F8CB-4AE2-84FC-2492C74E040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77C026E-1D5D-44E3-9BD1-A8D45CE6ED0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4D13E5-9259-4E32-A71B-A96F7629E87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pitchFamily="34" charset="0"/>
              </a:defRPr>
            </a:lvl1pPr>
          </a:lstStyle>
          <a:p>
            <a:fld id="{0A3332AF-59B2-401F-BC10-EB1F8BC3D10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pitchFamily="34" charset="0"/>
              </a:defRPr>
            </a:lvl1pPr>
          </a:lstStyle>
          <a:p>
            <a:fld id="{0A3332AF-59B2-401F-BC10-EB1F8BC3D102}"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38A8D96-0382-452D-9623-9BAB2DCDF3E1}" type="datetimeFigureOut">
              <a:rPr lang="en-US" smtClean="0">
                <a:solidFill>
                  <a:prstClr val="black">
                    <a:tint val="75000"/>
                  </a:prstClr>
                </a:solidFill>
                <a:latin typeface="Calibri"/>
                <a:ea typeface="+mn-ea"/>
              </a:rPr>
              <a:pPr fontAlgn="auto">
                <a:spcBef>
                  <a:spcPts val="0"/>
                </a:spcBef>
                <a:spcAft>
                  <a:spcPts val="0"/>
                </a:spcAft>
              </a:pPr>
              <a:t>12/18/2019</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F8362BD-837A-4291-98D3-02888304958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28112568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33453" y="914400"/>
            <a:ext cx="8053546" cy="5490882"/>
            <a:chOff x="3352800" y="1905000"/>
            <a:chExt cx="5664200" cy="4251620"/>
          </a:xfrm>
        </p:grpSpPr>
        <p:pic>
          <p:nvPicPr>
            <p:cNvPr id="5" name="Picture 6" descr="IMG_1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05000"/>
              <a:ext cx="5664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352800" y="5656162"/>
              <a:ext cx="3151365" cy="500458"/>
            </a:xfrm>
            <a:prstGeom prst="rect">
              <a:avLst/>
            </a:prstGeom>
            <a:noFill/>
          </p:spPr>
          <p:txBody>
            <a:bodyPr wrap="none" rtlCol="0">
              <a:spAutoFit/>
            </a:bodyPr>
            <a:lstStyle/>
            <a:p>
              <a:r>
                <a:rPr lang="en-US" i="1" dirty="0">
                  <a:solidFill>
                    <a:schemeClr val="bg1"/>
                  </a:solidFill>
                </a:rPr>
                <a:t>Photo from Elm Creek Restoration Project</a:t>
              </a:r>
            </a:p>
            <a:p>
              <a:r>
                <a:rPr lang="en-US" i="1" dirty="0" err="1">
                  <a:solidFill>
                    <a:schemeClr val="bg1"/>
                  </a:solidFill>
                </a:rPr>
                <a:t>Lenhart</a:t>
              </a:r>
              <a:r>
                <a:rPr lang="en-US" i="1" dirty="0">
                  <a:solidFill>
                    <a:schemeClr val="bg1"/>
                  </a:solidFill>
                </a:rPr>
                <a:t>, Brooks, and Magner</a:t>
              </a:r>
            </a:p>
          </p:txBody>
        </p:sp>
      </p:grpSp>
      <p:sp>
        <p:nvSpPr>
          <p:cNvPr id="7" name="Rectangle 2"/>
          <p:cNvSpPr txBox="1">
            <a:spLocks noChangeArrowheads="1"/>
          </p:cNvSpPr>
          <p:nvPr/>
        </p:nvSpPr>
        <p:spPr bwMode="auto">
          <a:xfrm>
            <a:off x="228600" y="-304800"/>
            <a:ext cx="11963400" cy="1676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5400" kern="0" dirty="0" smtClean="0">
                <a:solidFill>
                  <a:schemeClr val="tx1"/>
                </a:solidFill>
              </a:rPr>
              <a:t>Water storage in the Minnesota River</a:t>
            </a:r>
            <a:endParaRPr lang="en-US" sz="5400" kern="0" dirty="0">
              <a:solidFill>
                <a:schemeClr val="tx1"/>
              </a:solidFill>
              <a:ea typeface="ＭＳ Ｐゴシック" pitchFamily="34" charset="-128"/>
            </a:endParaRPr>
          </a:p>
        </p:txBody>
      </p:sp>
      <p:sp>
        <p:nvSpPr>
          <p:cNvPr id="8" name="Rectangle 3"/>
          <p:cNvSpPr txBox="1">
            <a:spLocks noChangeArrowheads="1"/>
          </p:cNvSpPr>
          <p:nvPr/>
        </p:nvSpPr>
        <p:spPr bwMode="auto">
          <a:xfrm>
            <a:off x="4419600" y="2978649"/>
            <a:ext cx="38862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80000"/>
              </a:lnSpc>
              <a:buNone/>
            </a:pPr>
            <a:r>
              <a:rPr lang="en-US" sz="2800" kern="0" dirty="0" smtClean="0">
                <a:solidFill>
                  <a:schemeClr val="bg1"/>
                </a:solidFill>
                <a:ea typeface="ＭＳ Ｐゴシック" pitchFamily="34" charset="-128"/>
              </a:rPr>
              <a:t>Dr. Karen </a:t>
            </a:r>
            <a:r>
              <a:rPr lang="en-US" sz="2800" kern="0" dirty="0">
                <a:solidFill>
                  <a:schemeClr val="bg1"/>
                </a:solidFill>
                <a:ea typeface="ＭＳ Ｐゴシック" pitchFamily="34" charset="-128"/>
              </a:rPr>
              <a:t>Gran</a:t>
            </a:r>
          </a:p>
          <a:p>
            <a:pPr marL="0" indent="0" algn="ctr" eaLnBrk="1" hangingPunct="1">
              <a:lnSpc>
                <a:spcPct val="80000"/>
              </a:lnSpc>
              <a:buNone/>
            </a:pPr>
            <a:r>
              <a:rPr lang="en-US" sz="2000" i="1" kern="0" dirty="0">
                <a:solidFill>
                  <a:schemeClr val="bg1"/>
                </a:solidFill>
                <a:ea typeface="ＭＳ Ｐゴシック" pitchFamily="34" charset="-128"/>
              </a:rPr>
              <a:t>Earth &amp; Environmental Sciences</a:t>
            </a:r>
          </a:p>
          <a:p>
            <a:pPr marL="0" indent="0" algn="ctr" eaLnBrk="1" hangingPunct="1">
              <a:lnSpc>
                <a:spcPct val="80000"/>
              </a:lnSpc>
              <a:buNone/>
            </a:pPr>
            <a:r>
              <a:rPr lang="en-US" sz="2000" i="1" kern="0" dirty="0">
                <a:solidFill>
                  <a:schemeClr val="bg1"/>
                </a:solidFill>
                <a:ea typeface="ＭＳ Ｐゴシック" pitchFamily="34" charset="-128"/>
              </a:rPr>
              <a:t>University of Minnesota Duluth</a:t>
            </a:r>
          </a:p>
          <a:p>
            <a:pPr marL="0" indent="0" algn="ctr" eaLnBrk="1" hangingPunct="1">
              <a:lnSpc>
                <a:spcPct val="80000"/>
              </a:lnSpc>
              <a:buNone/>
            </a:pPr>
            <a:r>
              <a:rPr lang="en-US" sz="2000" i="1" kern="0" dirty="0" smtClean="0">
                <a:solidFill>
                  <a:schemeClr val="bg1"/>
                </a:solidFill>
                <a:ea typeface="ＭＳ Ｐゴシック" pitchFamily="34" charset="-128"/>
              </a:rPr>
              <a:t>December </a:t>
            </a:r>
            <a:r>
              <a:rPr lang="en-US" sz="2000" i="1" kern="0" dirty="0">
                <a:solidFill>
                  <a:schemeClr val="bg1"/>
                </a:solidFill>
                <a:ea typeface="ＭＳ Ｐゴシック" pitchFamily="34" charset="-128"/>
              </a:rPr>
              <a:t>2019</a:t>
            </a:r>
            <a:endParaRPr lang="en-US" sz="1800" i="1" kern="0" dirty="0">
              <a:solidFill>
                <a:schemeClr val="bg1"/>
              </a:solidFill>
              <a:ea typeface="ＭＳ Ｐゴシック" pitchFamily="34" charset="-128"/>
            </a:endParaRPr>
          </a:p>
        </p:txBody>
      </p:sp>
    </p:spTree>
    <p:extLst>
      <p:ext uri="{BB962C8B-B14F-4D97-AF65-F5344CB8AC3E}">
        <p14:creationId xmlns:p14="http://schemas.microsoft.com/office/powerpoint/2010/main" val="2237668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 name="Group 6"/>
          <p:cNvGrpSpPr>
            <a:grpSpLocks/>
          </p:cNvGrpSpPr>
          <p:nvPr/>
        </p:nvGrpSpPr>
        <p:grpSpPr bwMode="auto">
          <a:xfrm>
            <a:off x="8657564" y="8346"/>
            <a:ext cx="3529805" cy="6849118"/>
            <a:chOff x="2932" y="-842"/>
            <a:chExt cx="2815" cy="5326"/>
          </a:xfrm>
        </p:grpSpPr>
        <p:pic>
          <p:nvPicPr>
            <p:cNvPr id="25605" name="Picture 4" descr="IMG_5340"/>
            <p:cNvPicPr>
              <a:picLocks noChangeAspect="1" noChangeArrowheads="1"/>
            </p:cNvPicPr>
            <p:nvPr/>
          </p:nvPicPr>
          <p:blipFill rotWithShape="1">
            <a:blip r:embed="rId4" cstate="print"/>
            <a:srcRect t="15680" b="21216"/>
            <a:stretch/>
          </p:blipFill>
          <p:spPr bwMode="auto">
            <a:xfrm>
              <a:off x="2932" y="-842"/>
              <a:ext cx="2815" cy="2666"/>
            </a:xfrm>
            <a:prstGeom prst="rect">
              <a:avLst/>
            </a:prstGeom>
            <a:noFill/>
            <a:ln w="9525">
              <a:noFill/>
              <a:miter lim="800000"/>
              <a:headEnd/>
              <a:tailEnd/>
            </a:ln>
          </p:spPr>
        </p:pic>
        <p:sp>
          <p:nvSpPr>
            <p:cNvPr id="25606" name="Text Box 5"/>
            <p:cNvSpPr txBox="1">
              <a:spLocks noChangeArrowheads="1"/>
            </p:cNvSpPr>
            <p:nvPr/>
          </p:nvSpPr>
          <p:spPr bwMode="auto">
            <a:xfrm>
              <a:off x="3429" y="4197"/>
              <a:ext cx="2305" cy="287"/>
            </a:xfrm>
            <a:prstGeom prst="rect">
              <a:avLst/>
            </a:prstGeom>
            <a:noFill/>
            <a:ln w="9525">
              <a:noFill/>
              <a:miter lim="800000"/>
              <a:headEnd/>
              <a:tailEnd/>
            </a:ln>
          </p:spPr>
          <p:txBody>
            <a:bodyPr wrap="none">
              <a:spAutoFit/>
            </a:bodyPr>
            <a:lstStyle/>
            <a:p>
              <a:r>
                <a:rPr lang="en-US" i="1" dirty="0" smtClean="0"/>
                <a:t>Photos by Carrie </a:t>
              </a:r>
              <a:r>
                <a:rPr lang="en-US" i="1" dirty="0"/>
                <a:t>Jennings</a:t>
              </a:r>
            </a:p>
          </p:txBody>
        </p:sp>
      </p:grpSp>
      <p:pic>
        <p:nvPicPr>
          <p:cNvPr id="25603" name="Picture 7" descr="DSC_0064"/>
          <p:cNvPicPr>
            <a:picLocks noChangeAspect="1" noChangeArrowheads="1"/>
          </p:cNvPicPr>
          <p:nvPr/>
        </p:nvPicPr>
        <p:blipFill>
          <a:blip r:embed="rId5" cstate="print"/>
          <a:srcRect/>
          <a:stretch>
            <a:fillRect/>
          </a:stretch>
        </p:blipFill>
        <p:spPr bwMode="auto">
          <a:xfrm>
            <a:off x="8631763" y="3429001"/>
            <a:ext cx="3581400" cy="2438400"/>
          </a:xfrm>
          <a:prstGeom prst="rect">
            <a:avLst/>
          </a:prstGeom>
          <a:noFill/>
          <a:ln w="9525">
            <a:noFill/>
            <a:miter lim="800000"/>
            <a:headEnd/>
            <a:tailEnd/>
          </a:ln>
        </p:spPr>
      </p:pic>
      <p:sp>
        <p:nvSpPr>
          <p:cNvPr id="25604" name="Text Box 8"/>
          <p:cNvSpPr txBox="1">
            <a:spLocks noChangeArrowheads="1"/>
          </p:cNvSpPr>
          <p:nvPr/>
        </p:nvSpPr>
        <p:spPr bwMode="auto">
          <a:xfrm>
            <a:off x="0" y="-14555"/>
            <a:ext cx="3416320" cy="1754326"/>
          </a:xfrm>
          <a:prstGeom prst="rect">
            <a:avLst/>
          </a:prstGeom>
          <a:solidFill>
            <a:schemeClr val="bg1"/>
          </a:solidFill>
          <a:ln w="9525">
            <a:solidFill>
              <a:schemeClr val="bg1"/>
            </a:solidFill>
            <a:miter lim="800000"/>
            <a:headEnd/>
            <a:tailEnd/>
          </a:ln>
        </p:spPr>
        <p:txBody>
          <a:bodyPr wrap="none">
            <a:spAutoFit/>
          </a:bodyPr>
          <a:lstStyle/>
          <a:p>
            <a:r>
              <a:rPr lang="en-US" sz="5400" dirty="0"/>
              <a:t>Below the </a:t>
            </a:r>
          </a:p>
          <a:p>
            <a:r>
              <a:rPr lang="en-US" sz="5400" dirty="0"/>
              <a:t>knickpoint</a:t>
            </a:r>
          </a:p>
        </p:txBody>
      </p:sp>
      <p:cxnSp>
        <p:nvCxnSpPr>
          <p:cNvPr id="4" name="Straight Arrow Connector 3"/>
          <p:cNvCxnSpPr/>
          <p:nvPr/>
        </p:nvCxnSpPr>
        <p:spPr>
          <a:xfrm flipH="1">
            <a:off x="6019820" y="2133600"/>
            <a:ext cx="2637761" cy="60960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6781801" y="4343431"/>
            <a:ext cx="1817307" cy="457199"/>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6" descr="LeSueur_map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4528" y="1068183"/>
            <a:ext cx="4977362" cy="451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8"/>
          <p:cNvSpPr>
            <a:spLocks/>
          </p:cNvSpPr>
          <p:nvPr/>
        </p:nvSpPr>
        <p:spPr bwMode="auto">
          <a:xfrm>
            <a:off x="1862692" y="1113523"/>
            <a:ext cx="1808197" cy="2211701"/>
          </a:xfrm>
          <a:custGeom>
            <a:avLst/>
            <a:gdLst>
              <a:gd name="T0" fmla="*/ 2147483647 w 734"/>
              <a:gd name="T1" fmla="*/ 0 h 751"/>
              <a:gd name="T2" fmla="*/ 2147483647 w 734"/>
              <a:gd name="T3" fmla="*/ 2147483647 h 751"/>
              <a:gd name="T4" fmla="*/ 2147483647 w 734"/>
              <a:gd name="T5" fmla="*/ 2147483647 h 751"/>
              <a:gd name="T6" fmla="*/ 0 w 734"/>
              <a:gd name="T7" fmla="*/ 2147483647 h 751"/>
              <a:gd name="T8" fmla="*/ 0 60000 65536"/>
              <a:gd name="T9" fmla="*/ 0 60000 65536"/>
              <a:gd name="T10" fmla="*/ 0 60000 65536"/>
              <a:gd name="T11" fmla="*/ 0 60000 65536"/>
              <a:gd name="T12" fmla="*/ 0 w 734"/>
              <a:gd name="T13" fmla="*/ 0 h 751"/>
              <a:gd name="T14" fmla="*/ 734 w 734"/>
              <a:gd name="T15" fmla="*/ 751 h 751"/>
            </a:gdLst>
            <a:ahLst/>
            <a:cxnLst>
              <a:cxn ang="T8">
                <a:pos x="T0" y="T1"/>
              </a:cxn>
              <a:cxn ang="T9">
                <a:pos x="T2" y="T3"/>
              </a:cxn>
              <a:cxn ang="T10">
                <a:pos x="T4" y="T5"/>
              </a:cxn>
              <a:cxn ang="T11">
                <a:pos x="T6" y="T7"/>
              </a:cxn>
            </a:cxnLst>
            <a:rect l="T12" t="T13" r="T14" b="T15"/>
            <a:pathLst>
              <a:path w="734" h="751">
                <a:moveTo>
                  <a:pt x="734" y="0"/>
                </a:moveTo>
                <a:cubicBezTo>
                  <a:pt x="702" y="140"/>
                  <a:pt x="670" y="281"/>
                  <a:pt x="615" y="384"/>
                </a:cubicBezTo>
                <a:cubicBezTo>
                  <a:pt x="560" y="487"/>
                  <a:pt x="503" y="560"/>
                  <a:pt x="401" y="621"/>
                </a:cubicBezTo>
                <a:cubicBezTo>
                  <a:pt x="299" y="682"/>
                  <a:pt x="149" y="716"/>
                  <a:pt x="0" y="751"/>
                </a:cubicBezTo>
              </a:path>
            </a:pathLst>
          </a:custGeom>
          <a:noFill/>
          <a:ln w="57150">
            <a:solidFill>
              <a:srgbClr val="800000"/>
            </a:solidFill>
            <a:round/>
            <a:headEnd/>
            <a:tailEnd/>
          </a:ln>
        </p:spPr>
        <p:txBody>
          <a:bodyPr/>
          <a:lstStyle/>
          <a:p>
            <a:endParaRPr lang="en-US"/>
          </a:p>
        </p:txBody>
      </p:sp>
      <p:sp>
        <p:nvSpPr>
          <p:cNvPr id="20" name="TextBox 19"/>
          <p:cNvSpPr txBox="1"/>
          <p:nvPr/>
        </p:nvSpPr>
        <p:spPr>
          <a:xfrm>
            <a:off x="4089213" y="3233027"/>
            <a:ext cx="1784464" cy="954107"/>
          </a:xfrm>
          <a:prstGeom prst="rect">
            <a:avLst/>
          </a:prstGeom>
          <a:solidFill>
            <a:schemeClr val="bg1"/>
          </a:solidFill>
        </p:spPr>
        <p:txBody>
          <a:bodyPr wrap="none" rtlCol="0">
            <a:spAutoFit/>
          </a:bodyPr>
          <a:lstStyle/>
          <a:p>
            <a:pPr algn="ctr"/>
            <a:r>
              <a:rPr lang="en-US" sz="2800" dirty="0"/>
              <a:t>Above </a:t>
            </a:r>
          </a:p>
          <a:p>
            <a:pPr algn="ctr"/>
            <a:r>
              <a:rPr lang="en-US" sz="2800" dirty="0"/>
              <a:t>knickpoint</a:t>
            </a:r>
          </a:p>
        </p:txBody>
      </p:sp>
      <p:sp>
        <p:nvSpPr>
          <p:cNvPr id="35" name="TextBox 34"/>
          <p:cNvSpPr txBox="1"/>
          <p:nvPr/>
        </p:nvSpPr>
        <p:spPr>
          <a:xfrm>
            <a:off x="-76200" y="1878411"/>
            <a:ext cx="1999266" cy="2800767"/>
          </a:xfrm>
          <a:prstGeom prst="rect">
            <a:avLst/>
          </a:prstGeom>
          <a:noFill/>
        </p:spPr>
        <p:txBody>
          <a:bodyPr wrap="none" rtlCol="0">
            <a:spAutoFit/>
          </a:bodyPr>
          <a:lstStyle/>
          <a:p>
            <a:pPr algn="ctr"/>
            <a:r>
              <a:rPr lang="en-US" sz="2800" dirty="0"/>
              <a:t>Below</a:t>
            </a:r>
          </a:p>
          <a:p>
            <a:pPr algn="ctr"/>
            <a:r>
              <a:rPr lang="en-US" sz="2800" dirty="0"/>
              <a:t>Knickpoint</a:t>
            </a:r>
          </a:p>
          <a:p>
            <a:pPr algn="ctr"/>
            <a:endParaRPr lang="en-US" sz="2400" dirty="0"/>
          </a:p>
          <a:p>
            <a:pPr algn="ctr"/>
            <a:r>
              <a:rPr lang="en-US" sz="2400" dirty="0"/>
              <a:t>Bluffs</a:t>
            </a:r>
          </a:p>
          <a:p>
            <a:pPr algn="ctr"/>
            <a:r>
              <a:rPr lang="en-US" sz="2400" dirty="0"/>
              <a:t>Ravines</a:t>
            </a:r>
          </a:p>
          <a:p>
            <a:pPr algn="ctr"/>
            <a:r>
              <a:rPr lang="en-US" sz="2400" dirty="0"/>
              <a:t>Streambanks</a:t>
            </a:r>
          </a:p>
          <a:p>
            <a:pPr algn="ctr"/>
            <a:r>
              <a:rPr lang="en-US" sz="2400" dirty="0"/>
              <a:t>Uplands</a:t>
            </a:r>
          </a:p>
        </p:txBody>
      </p:sp>
      <p:sp>
        <p:nvSpPr>
          <p:cNvPr id="39" name="Text Box 2"/>
          <p:cNvSpPr txBox="1">
            <a:spLocks noChangeArrowheads="1"/>
          </p:cNvSpPr>
          <p:nvPr/>
        </p:nvSpPr>
        <p:spPr bwMode="auto">
          <a:xfrm>
            <a:off x="-76200" y="-25485"/>
            <a:ext cx="6930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t>Where is </a:t>
            </a:r>
            <a:r>
              <a:rPr lang="en-US" sz="3600" dirty="0" smtClean="0"/>
              <a:t>sediment </a:t>
            </a:r>
            <a:r>
              <a:rPr lang="en-US" sz="3600" dirty="0"/>
              <a:t>coming from?</a:t>
            </a:r>
          </a:p>
        </p:txBody>
      </p:sp>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r="40922"/>
          <a:stretch/>
        </p:blipFill>
        <p:spPr>
          <a:xfrm>
            <a:off x="6713718" y="-58684"/>
            <a:ext cx="5402082" cy="6858000"/>
          </a:xfrm>
          <a:prstGeom prst="rect">
            <a:avLst/>
          </a:prstGeom>
        </p:spPr>
      </p:pic>
      <p:sp>
        <p:nvSpPr>
          <p:cNvPr id="14" name="TextBox 13"/>
          <p:cNvSpPr txBox="1"/>
          <p:nvPr/>
        </p:nvSpPr>
        <p:spPr>
          <a:xfrm>
            <a:off x="7467600" y="1096833"/>
            <a:ext cx="1316386" cy="461665"/>
          </a:xfrm>
          <a:prstGeom prst="rect">
            <a:avLst/>
          </a:prstGeom>
          <a:noFill/>
        </p:spPr>
        <p:txBody>
          <a:bodyPr wrap="none" rtlCol="0">
            <a:spAutoFit/>
          </a:bodyPr>
          <a:lstStyle/>
          <a:p>
            <a:r>
              <a:rPr lang="en-US" sz="2400" dirty="0"/>
              <a:t>Uplands</a:t>
            </a:r>
          </a:p>
        </p:txBody>
      </p:sp>
      <p:sp>
        <p:nvSpPr>
          <p:cNvPr id="48" name="TextBox 47"/>
          <p:cNvSpPr txBox="1"/>
          <p:nvPr/>
        </p:nvSpPr>
        <p:spPr>
          <a:xfrm>
            <a:off x="7132347" y="3047963"/>
            <a:ext cx="1298753" cy="461665"/>
          </a:xfrm>
          <a:prstGeom prst="rect">
            <a:avLst/>
          </a:prstGeom>
          <a:noFill/>
        </p:spPr>
        <p:txBody>
          <a:bodyPr wrap="none" rtlCol="0">
            <a:spAutoFit/>
          </a:bodyPr>
          <a:lstStyle/>
          <a:p>
            <a:r>
              <a:rPr lang="en-US" sz="2400" dirty="0"/>
              <a:t>Ravines</a:t>
            </a:r>
          </a:p>
        </p:txBody>
      </p:sp>
      <p:sp>
        <p:nvSpPr>
          <p:cNvPr id="49" name="TextBox 48"/>
          <p:cNvSpPr txBox="1"/>
          <p:nvPr/>
        </p:nvSpPr>
        <p:spPr>
          <a:xfrm>
            <a:off x="8125793" y="4341164"/>
            <a:ext cx="1999265" cy="461665"/>
          </a:xfrm>
          <a:prstGeom prst="rect">
            <a:avLst/>
          </a:prstGeom>
          <a:noFill/>
        </p:spPr>
        <p:txBody>
          <a:bodyPr wrap="none" rtlCol="0">
            <a:spAutoFit/>
          </a:bodyPr>
          <a:lstStyle/>
          <a:p>
            <a:r>
              <a:rPr lang="en-US" sz="2400" dirty="0"/>
              <a:t>Streambanks</a:t>
            </a:r>
          </a:p>
        </p:txBody>
      </p:sp>
      <p:sp>
        <p:nvSpPr>
          <p:cNvPr id="50" name="TextBox 49"/>
          <p:cNvSpPr txBox="1"/>
          <p:nvPr/>
        </p:nvSpPr>
        <p:spPr>
          <a:xfrm>
            <a:off x="9982200" y="5403532"/>
            <a:ext cx="948529" cy="461665"/>
          </a:xfrm>
          <a:prstGeom prst="rect">
            <a:avLst/>
          </a:prstGeom>
          <a:noFill/>
        </p:spPr>
        <p:txBody>
          <a:bodyPr wrap="none" rtlCol="0">
            <a:spAutoFit/>
          </a:bodyPr>
          <a:lstStyle/>
          <a:p>
            <a:r>
              <a:rPr lang="en-US" sz="2400" dirty="0"/>
              <a:t>Bluffs</a:t>
            </a:r>
          </a:p>
        </p:txBody>
      </p:sp>
      <p:sp>
        <p:nvSpPr>
          <p:cNvPr id="5" name="TextBox 4"/>
          <p:cNvSpPr txBox="1"/>
          <p:nvPr/>
        </p:nvSpPr>
        <p:spPr>
          <a:xfrm>
            <a:off x="2916553" y="5859049"/>
            <a:ext cx="1762022" cy="830997"/>
          </a:xfrm>
          <a:prstGeom prst="rect">
            <a:avLst/>
          </a:prstGeom>
          <a:noFill/>
        </p:spPr>
        <p:txBody>
          <a:bodyPr wrap="none" rtlCol="0">
            <a:spAutoFit/>
          </a:bodyPr>
          <a:lstStyle/>
          <a:p>
            <a:pPr algn="ctr"/>
            <a:r>
              <a:rPr lang="en-US" sz="2400" dirty="0"/>
              <a:t>Floodplains</a:t>
            </a:r>
          </a:p>
          <a:p>
            <a:pPr algn="ctr"/>
            <a:r>
              <a:rPr lang="en-US" sz="2400" dirty="0"/>
              <a:t>Lakes</a:t>
            </a:r>
          </a:p>
        </p:txBody>
      </p:sp>
    </p:spTree>
    <p:extLst>
      <p:ext uri="{BB962C8B-B14F-4D97-AF65-F5344CB8AC3E}">
        <p14:creationId xmlns:p14="http://schemas.microsoft.com/office/powerpoint/2010/main" val="417848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48" grpId="0"/>
      <p:bldP spid="49" grpId="0"/>
      <p:bldP spid="50"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9182"/>
            <a:ext cx="11277600" cy="1143000"/>
          </a:xfrm>
        </p:spPr>
        <p:txBody>
          <a:bodyPr>
            <a:noAutofit/>
          </a:bodyPr>
          <a:lstStyle/>
          <a:p>
            <a:r>
              <a:rPr lang="en-US" sz="3600" dirty="0">
                <a:latin typeface="Arial" panose="020B0604020202020204" pitchFamily="34" charset="0"/>
                <a:cs typeface="Arial" panose="020B0604020202020204" pitchFamily="34" charset="0"/>
              </a:rPr>
              <a:t>Sediment sources in Greater Blue Earth River Basin are predominantly related to near-channel erosion</a:t>
            </a:r>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6" t="3315" r="947" b="9222"/>
          <a:stretch/>
        </p:blipFill>
        <p:spPr bwMode="auto">
          <a:xfrm>
            <a:off x="3962400" y="1295400"/>
            <a:ext cx="42672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 t="93852" r="2242" b="1757"/>
          <a:stretch/>
        </p:blipFill>
        <p:spPr bwMode="auto">
          <a:xfrm>
            <a:off x="2209800" y="6096000"/>
            <a:ext cx="7620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67000" y="6023015"/>
            <a:ext cx="1326004" cy="523220"/>
          </a:xfrm>
          <a:prstGeom prst="rect">
            <a:avLst/>
          </a:prstGeom>
          <a:solidFill>
            <a:schemeClr val="bg1"/>
          </a:solidFill>
        </p:spPr>
        <p:txBody>
          <a:bodyPr wrap="none" rtlCol="0">
            <a:spAutoFit/>
          </a:bodyPr>
          <a:lstStyle/>
          <a:p>
            <a:r>
              <a:rPr lang="en-US" sz="2800" dirty="0"/>
              <a:t>Upland</a:t>
            </a:r>
          </a:p>
        </p:txBody>
      </p:sp>
      <p:sp>
        <p:nvSpPr>
          <p:cNvPr id="6" name="TextBox 5"/>
          <p:cNvSpPr txBox="1"/>
          <p:nvPr/>
        </p:nvSpPr>
        <p:spPr>
          <a:xfrm>
            <a:off x="4344015" y="6029980"/>
            <a:ext cx="1305165" cy="523220"/>
          </a:xfrm>
          <a:prstGeom prst="rect">
            <a:avLst/>
          </a:prstGeom>
          <a:solidFill>
            <a:schemeClr val="bg1"/>
          </a:solidFill>
        </p:spPr>
        <p:txBody>
          <a:bodyPr wrap="none" rtlCol="0">
            <a:spAutoFit/>
          </a:bodyPr>
          <a:lstStyle/>
          <a:p>
            <a:r>
              <a:rPr lang="en-US" sz="2800" dirty="0"/>
              <a:t>Ravine</a:t>
            </a:r>
          </a:p>
        </p:txBody>
      </p:sp>
      <p:sp>
        <p:nvSpPr>
          <p:cNvPr id="7" name="TextBox 6"/>
          <p:cNvSpPr txBox="1"/>
          <p:nvPr/>
        </p:nvSpPr>
        <p:spPr>
          <a:xfrm>
            <a:off x="6324600" y="6029980"/>
            <a:ext cx="896336" cy="523220"/>
          </a:xfrm>
          <a:prstGeom prst="rect">
            <a:avLst/>
          </a:prstGeom>
          <a:solidFill>
            <a:schemeClr val="bg1"/>
          </a:solidFill>
        </p:spPr>
        <p:txBody>
          <a:bodyPr wrap="none" rtlCol="0">
            <a:spAutoFit/>
          </a:bodyPr>
          <a:lstStyle/>
          <a:p>
            <a:r>
              <a:rPr lang="en-US" sz="2800" dirty="0"/>
              <a:t>Bluff</a:t>
            </a:r>
          </a:p>
        </p:txBody>
      </p:sp>
      <p:sp>
        <p:nvSpPr>
          <p:cNvPr id="8" name="TextBox 7"/>
          <p:cNvSpPr txBox="1"/>
          <p:nvPr/>
        </p:nvSpPr>
        <p:spPr>
          <a:xfrm>
            <a:off x="8001000" y="6023015"/>
            <a:ext cx="2303836" cy="523220"/>
          </a:xfrm>
          <a:prstGeom prst="rect">
            <a:avLst/>
          </a:prstGeom>
          <a:solidFill>
            <a:schemeClr val="bg1"/>
          </a:solidFill>
        </p:spPr>
        <p:txBody>
          <a:bodyPr wrap="none" rtlCol="0">
            <a:spAutoFit/>
          </a:bodyPr>
          <a:lstStyle/>
          <a:p>
            <a:r>
              <a:rPr lang="en-US" sz="2800" dirty="0"/>
              <a:t>Streambanks</a:t>
            </a:r>
          </a:p>
        </p:txBody>
      </p:sp>
      <p:sp>
        <p:nvSpPr>
          <p:cNvPr id="9" name="TextBox 8"/>
          <p:cNvSpPr txBox="1"/>
          <p:nvPr/>
        </p:nvSpPr>
        <p:spPr>
          <a:xfrm>
            <a:off x="3794549" y="1102945"/>
            <a:ext cx="1016625" cy="338554"/>
          </a:xfrm>
          <a:prstGeom prst="rect">
            <a:avLst/>
          </a:prstGeom>
          <a:solidFill>
            <a:schemeClr val="bg1"/>
          </a:solidFill>
        </p:spPr>
        <p:txBody>
          <a:bodyPr wrap="none" rtlCol="0">
            <a:spAutoFit/>
          </a:bodyPr>
          <a:lstStyle/>
          <a:p>
            <a:r>
              <a:rPr lang="en-US" sz="1600" dirty="0"/>
              <a:t>Le Sueur</a:t>
            </a:r>
          </a:p>
        </p:txBody>
      </p:sp>
      <p:sp>
        <p:nvSpPr>
          <p:cNvPr id="10" name="TextBox 9"/>
          <p:cNvSpPr txBox="1"/>
          <p:nvPr/>
        </p:nvSpPr>
        <p:spPr>
          <a:xfrm>
            <a:off x="6040947" y="1102945"/>
            <a:ext cx="1145250" cy="338554"/>
          </a:xfrm>
          <a:prstGeom prst="rect">
            <a:avLst/>
          </a:prstGeom>
          <a:solidFill>
            <a:schemeClr val="bg1"/>
          </a:solidFill>
        </p:spPr>
        <p:txBody>
          <a:bodyPr wrap="none" rtlCol="0">
            <a:spAutoFit/>
          </a:bodyPr>
          <a:lstStyle/>
          <a:p>
            <a:r>
              <a:rPr lang="en-US" sz="1600" dirty="0"/>
              <a:t>Watonwan</a:t>
            </a:r>
          </a:p>
        </p:txBody>
      </p:sp>
      <p:sp>
        <p:nvSpPr>
          <p:cNvPr id="11" name="TextBox 10"/>
          <p:cNvSpPr txBox="1"/>
          <p:nvPr/>
        </p:nvSpPr>
        <p:spPr>
          <a:xfrm>
            <a:off x="3810002" y="3335923"/>
            <a:ext cx="1141659" cy="338554"/>
          </a:xfrm>
          <a:prstGeom prst="rect">
            <a:avLst/>
          </a:prstGeom>
          <a:solidFill>
            <a:schemeClr val="bg1"/>
          </a:solidFill>
        </p:spPr>
        <p:txBody>
          <a:bodyPr wrap="none" rtlCol="0">
            <a:spAutoFit/>
          </a:bodyPr>
          <a:lstStyle/>
          <a:p>
            <a:r>
              <a:rPr lang="en-US" sz="1600" dirty="0"/>
              <a:t>Blue Earth</a:t>
            </a:r>
          </a:p>
        </p:txBody>
      </p:sp>
      <p:sp>
        <p:nvSpPr>
          <p:cNvPr id="12" name="TextBox 11"/>
          <p:cNvSpPr txBox="1"/>
          <p:nvPr/>
        </p:nvSpPr>
        <p:spPr>
          <a:xfrm>
            <a:off x="6105259" y="3356987"/>
            <a:ext cx="1529265" cy="338554"/>
          </a:xfrm>
          <a:prstGeom prst="rect">
            <a:avLst/>
          </a:prstGeom>
          <a:solidFill>
            <a:schemeClr val="bg1"/>
          </a:solidFill>
        </p:spPr>
        <p:txBody>
          <a:bodyPr wrap="none" rtlCol="0">
            <a:spAutoFit/>
          </a:bodyPr>
          <a:lstStyle/>
          <a:p>
            <a:r>
              <a:rPr lang="en-US" sz="1600" dirty="0"/>
              <a:t>Total (GBERB)</a:t>
            </a:r>
          </a:p>
        </p:txBody>
      </p:sp>
      <p:sp>
        <p:nvSpPr>
          <p:cNvPr id="13" name="Rectangle 12"/>
          <p:cNvSpPr/>
          <p:nvPr/>
        </p:nvSpPr>
        <p:spPr>
          <a:xfrm>
            <a:off x="3810002" y="1133685"/>
            <a:ext cx="4461890" cy="4505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endCxn id="13" idx="3"/>
          </p:cNvCxnSpPr>
          <p:nvPr/>
        </p:nvCxnSpPr>
        <p:spPr>
          <a:xfrm flipV="1">
            <a:off x="3810002" y="3386243"/>
            <a:ext cx="4461890" cy="64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6019800" y="1133685"/>
            <a:ext cx="0" cy="4514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175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IMG_2413"/>
          <p:cNvPicPr>
            <a:picLocks noChangeAspect="1" noChangeArrowheads="1"/>
          </p:cNvPicPr>
          <p:nvPr/>
        </p:nvPicPr>
        <p:blipFill>
          <a:blip r:embed="rId3" cstate="print"/>
          <a:srcRect/>
          <a:stretch>
            <a:fillRect/>
          </a:stretch>
        </p:blipFill>
        <p:spPr bwMode="auto">
          <a:xfrm>
            <a:off x="76199" y="-419948"/>
            <a:ext cx="11408453" cy="8558321"/>
          </a:xfrm>
          <a:prstGeom prst="rect">
            <a:avLst/>
          </a:prstGeom>
          <a:noFill/>
          <a:ln w="9525">
            <a:noFill/>
            <a:miter lim="800000"/>
            <a:headEnd/>
            <a:tailEnd/>
          </a:ln>
        </p:spPr>
      </p:pic>
      <p:sp>
        <p:nvSpPr>
          <p:cNvPr id="15368" name="Text Box 8"/>
          <p:cNvSpPr txBox="1">
            <a:spLocks noChangeArrowheads="1"/>
          </p:cNvSpPr>
          <p:nvPr/>
        </p:nvSpPr>
        <p:spPr bwMode="auto">
          <a:xfrm>
            <a:off x="76199" y="-22086"/>
            <a:ext cx="11726188" cy="707886"/>
          </a:xfrm>
          <a:prstGeom prst="rect">
            <a:avLst/>
          </a:prstGeom>
          <a:solidFill>
            <a:schemeClr val="bg1">
              <a:alpha val="47000"/>
            </a:schemeClr>
          </a:solidFill>
          <a:ln w="9525">
            <a:noFill/>
            <a:miter lim="800000"/>
            <a:headEnd/>
            <a:tailEnd/>
          </a:ln>
          <a:effectLst/>
        </p:spPr>
        <p:txBody>
          <a:bodyPr wrap="square">
            <a:spAutoFit/>
          </a:bodyPr>
          <a:lstStyle/>
          <a:p>
            <a:pPr>
              <a:defRPr/>
            </a:pPr>
            <a:r>
              <a:rPr lang="en-US" sz="4000" dirty="0" smtClean="0">
                <a:latin typeface="Arial" charset="0"/>
                <a:ea typeface="+mn-ea"/>
              </a:rPr>
              <a:t>The amount of sediment has increased over time</a:t>
            </a:r>
          </a:p>
        </p:txBody>
      </p:sp>
      <p:grpSp>
        <p:nvGrpSpPr>
          <p:cNvPr id="3" name="Group 2"/>
          <p:cNvGrpSpPr>
            <a:grpSpLocks/>
          </p:cNvGrpSpPr>
          <p:nvPr/>
        </p:nvGrpSpPr>
        <p:grpSpPr bwMode="auto">
          <a:xfrm>
            <a:off x="1870987" y="1752600"/>
            <a:ext cx="4058095" cy="4953000"/>
            <a:chOff x="5105400" y="990600"/>
            <a:chExt cx="4058101" cy="4953000"/>
          </a:xfrm>
        </p:grpSpPr>
        <p:sp>
          <p:nvSpPr>
            <p:cNvPr id="134" name="Rectangle 133"/>
            <p:cNvSpPr/>
            <p:nvPr/>
          </p:nvSpPr>
          <p:spPr bwMode="auto">
            <a:xfrm>
              <a:off x="5105400" y="990600"/>
              <a:ext cx="40386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1752" name="Group 20"/>
            <p:cNvGrpSpPr>
              <a:grpSpLocks/>
            </p:cNvGrpSpPr>
            <p:nvPr/>
          </p:nvGrpSpPr>
          <p:grpSpPr bwMode="auto">
            <a:xfrm>
              <a:off x="5120906" y="1062383"/>
              <a:ext cx="4042595" cy="4836325"/>
              <a:chOff x="2123553" y="1594885"/>
              <a:chExt cx="4280394" cy="5133945"/>
            </a:xfrm>
          </p:grpSpPr>
          <p:grpSp>
            <p:nvGrpSpPr>
              <p:cNvPr id="31753" name="Group 85"/>
              <p:cNvGrpSpPr>
                <a:grpSpLocks/>
              </p:cNvGrpSpPr>
              <p:nvPr/>
            </p:nvGrpSpPr>
            <p:grpSpPr bwMode="auto">
              <a:xfrm>
                <a:off x="3238502" y="1614489"/>
                <a:ext cx="2804397" cy="4457698"/>
                <a:chOff x="3886203" y="2152652"/>
                <a:chExt cx="3365276" cy="5943597"/>
              </a:xfrm>
            </p:grpSpPr>
            <p:cxnSp>
              <p:nvCxnSpPr>
                <p:cNvPr id="116" name="Straight Connector 115"/>
                <p:cNvCxnSpPr/>
                <p:nvPr/>
              </p:nvCxnSpPr>
              <p:spPr>
                <a:xfrm rot="5400000">
                  <a:off x="914490"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1073837"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1235201"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1394550"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1715261"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1874610"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2035974"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2195321"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2514017"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2675381"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5400000">
                  <a:off x="2834730"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a:off x="2996094"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3306721"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3468086"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3627433"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3788798"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a:off x="4119595"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4278944" y="5124543"/>
                  <a:ext cx="59431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754" name="Group 115"/>
              <p:cNvGrpSpPr>
                <a:grpSpLocks/>
              </p:cNvGrpSpPr>
              <p:nvPr/>
            </p:nvGrpSpPr>
            <p:grpSpPr bwMode="auto">
              <a:xfrm>
                <a:off x="3111500" y="1594885"/>
                <a:ext cx="2667000" cy="4508204"/>
                <a:chOff x="3733800" y="2126512"/>
                <a:chExt cx="3200400" cy="6010939"/>
              </a:xfrm>
            </p:grpSpPr>
            <p:cxnSp>
              <p:nvCxnSpPr>
                <p:cNvPr id="111" name="Straight Connector 110"/>
                <p:cNvCxnSpPr/>
                <p:nvPr/>
              </p:nvCxnSpPr>
              <p:spPr>
                <a:xfrm rot="5400000">
                  <a:off x="717173" y="5133531"/>
                  <a:ext cx="6015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1526013" y="5140271"/>
                  <a:ext cx="60150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2326786" y="5140271"/>
                  <a:ext cx="60150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3125541" y="5140271"/>
                  <a:ext cx="60150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3926313" y="5140271"/>
                  <a:ext cx="60150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755" name="Group 131"/>
              <p:cNvGrpSpPr>
                <a:grpSpLocks/>
              </p:cNvGrpSpPr>
              <p:nvPr/>
            </p:nvGrpSpPr>
            <p:grpSpPr bwMode="auto">
              <a:xfrm>
                <a:off x="3032501" y="1801800"/>
                <a:ext cx="2219881" cy="4209752"/>
                <a:chOff x="3639001" y="2402400"/>
                <a:chExt cx="2663857" cy="5613002"/>
              </a:xfrm>
            </p:grpSpPr>
            <p:cxnSp>
              <p:nvCxnSpPr>
                <p:cNvPr id="97" name="Straight Connector 96"/>
                <p:cNvCxnSpPr/>
                <p:nvPr/>
              </p:nvCxnSpPr>
              <p:spPr>
                <a:xfrm>
                  <a:off x="3629877" y="8015208"/>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629877" y="7253502"/>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629877" y="6491795"/>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629877" y="5730089"/>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629877" y="5334630"/>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629877" y="5006580"/>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629877" y="4683023"/>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29877" y="4357218"/>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629877" y="4024674"/>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629877" y="3698871"/>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629877" y="3375314"/>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629877" y="3047263"/>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629877" y="2728200"/>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629877" y="2402396"/>
                  <a:ext cx="267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756" name="Group 155"/>
              <p:cNvGrpSpPr>
                <a:grpSpLocks/>
              </p:cNvGrpSpPr>
              <p:nvPr/>
            </p:nvGrpSpPr>
            <p:grpSpPr bwMode="auto">
              <a:xfrm>
                <a:off x="3048001" y="1916099"/>
                <a:ext cx="2222500" cy="3970350"/>
                <a:chOff x="3657600" y="2554799"/>
                <a:chExt cx="5957997" cy="5293800"/>
              </a:xfrm>
            </p:grpSpPr>
            <p:cxnSp>
              <p:nvCxnSpPr>
                <p:cNvPr id="75" name="Straight Connector 74"/>
                <p:cNvCxnSpPr/>
                <p:nvPr/>
              </p:nvCxnSpPr>
              <p:spPr>
                <a:xfrm rot="10800000">
                  <a:off x="3672269" y="3858402"/>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a:off x="3672269" y="4190947"/>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3672269" y="4525739"/>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3658750" y="4853790"/>
                  <a:ext cx="59434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3672269" y="5867151"/>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a:off x="3672269" y="6028930"/>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a:off x="3672269" y="6188462"/>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a:off x="3672269" y="6347993"/>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3672269" y="6628859"/>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0800000">
                  <a:off x="3672269" y="6790637"/>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0800000">
                  <a:off x="3672269" y="6950168"/>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a:off x="3672269" y="7109700"/>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a:off x="3672269" y="5168359"/>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a:off x="3672269" y="5507644"/>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a:off x="3672269" y="7392813"/>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3672269" y="7552343"/>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a:off x="3672269" y="7696147"/>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0800000">
                  <a:off x="3672269" y="7848937"/>
                  <a:ext cx="5943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0800000">
                  <a:off x="3658750" y="3534845"/>
                  <a:ext cx="59434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a:off x="3658750" y="3200054"/>
                  <a:ext cx="59434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0800000">
                  <a:off x="3658750" y="2887731"/>
                  <a:ext cx="594347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0800000">
                  <a:off x="3667762" y="2555187"/>
                  <a:ext cx="59389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3110623" y="1656870"/>
                <a:ext cx="3020545" cy="43511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1758" name="TextBox 26"/>
              <p:cNvSpPr txBox="1">
                <a:spLocks noChangeArrowheads="1"/>
              </p:cNvSpPr>
              <p:nvPr/>
            </p:nvSpPr>
            <p:spPr bwMode="auto">
              <a:xfrm rot="16200000">
                <a:off x="1788706" y="3250440"/>
                <a:ext cx="1187023" cy="517330"/>
              </a:xfrm>
              <a:prstGeom prst="rect">
                <a:avLst/>
              </a:prstGeom>
              <a:noFill/>
              <a:ln w="9525">
                <a:noFill/>
                <a:miter lim="800000"/>
                <a:headEnd/>
                <a:tailEnd/>
              </a:ln>
            </p:spPr>
            <p:txBody>
              <a:bodyPr lIns="57144" tIns="28572" rIns="57144" bIns="28572">
                <a:spAutoFit/>
              </a:bodyPr>
              <a:lstStyle/>
              <a:p>
                <a:r>
                  <a:rPr lang="en-US" sz="2800" b="1" dirty="0">
                    <a:latin typeface="Adobe Kaiti Std R" charset="0"/>
                  </a:rPr>
                  <a:t>Year</a:t>
                </a:r>
              </a:p>
            </p:txBody>
          </p:sp>
          <p:sp>
            <p:nvSpPr>
              <p:cNvPr id="31759" name="TextBox 27"/>
              <p:cNvSpPr txBox="1">
                <a:spLocks noChangeArrowheads="1"/>
              </p:cNvSpPr>
              <p:nvPr/>
            </p:nvSpPr>
            <p:spPr bwMode="auto">
              <a:xfrm>
                <a:off x="3030627" y="6088128"/>
                <a:ext cx="257976" cy="355298"/>
              </a:xfrm>
              <a:prstGeom prst="rect">
                <a:avLst/>
              </a:prstGeom>
              <a:solidFill>
                <a:schemeClr val="bg1"/>
              </a:solidFill>
              <a:ln w="9525">
                <a:noFill/>
                <a:miter lim="800000"/>
                <a:headEnd/>
                <a:tailEnd/>
              </a:ln>
            </p:spPr>
            <p:txBody>
              <a:bodyPr wrap="none" lIns="57144" tIns="28572" rIns="57144" bIns="28572">
                <a:spAutoFit/>
              </a:bodyPr>
              <a:lstStyle/>
              <a:p>
                <a:r>
                  <a:rPr lang="en-US" b="1"/>
                  <a:t>0</a:t>
                </a:r>
              </a:p>
            </p:txBody>
          </p:sp>
          <p:sp>
            <p:nvSpPr>
              <p:cNvPr id="31760" name="TextBox 28"/>
              <p:cNvSpPr txBox="1">
                <a:spLocks noChangeArrowheads="1"/>
              </p:cNvSpPr>
              <p:nvPr/>
            </p:nvSpPr>
            <p:spPr bwMode="auto">
              <a:xfrm>
                <a:off x="3641809" y="6100321"/>
                <a:ext cx="529545" cy="355298"/>
              </a:xfrm>
              <a:prstGeom prst="rect">
                <a:avLst/>
              </a:prstGeom>
              <a:solidFill>
                <a:schemeClr val="bg1"/>
              </a:solidFill>
              <a:ln w="9525">
                <a:noFill/>
                <a:miter lim="800000"/>
                <a:headEnd/>
                <a:tailEnd/>
              </a:ln>
            </p:spPr>
            <p:txBody>
              <a:bodyPr wrap="none" lIns="57144" tIns="28572" rIns="57144" bIns="28572">
                <a:spAutoFit/>
              </a:bodyPr>
              <a:lstStyle/>
              <a:p>
                <a:r>
                  <a:rPr lang="en-US" b="1"/>
                  <a:t>200</a:t>
                </a:r>
              </a:p>
            </p:txBody>
          </p:sp>
          <p:sp>
            <p:nvSpPr>
              <p:cNvPr id="31761" name="TextBox 29"/>
              <p:cNvSpPr txBox="1">
                <a:spLocks noChangeArrowheads="1"/>
              </p:cNvSpPr>
              <p:nvPr/>
            </p:nvSpPr>
            <p:spPr bwMode="auto">
              <a:xfrm>
                <a:off x="4238866" y="6100321"/>
                <a:ext cx="529545" cy="355298"/>
              </a:xfrm>
              <a:prstGeom prst="rect">
                <a:avLst/>
              </a:prstGeom>
              <a:solidFill>
                <a:schemeClr val="bg1"/>
              </a:solidFill>
              <a:ln w="9525">
                <a:noFill/>
                <a:miter lim="800000"/>
                <a:headEnd/>
                <a:tailEnd/>
              </a:ln>
            </p:spPr>
            <p:txBody>
              <a:bodyPr wrap="none" lIns="57144" tIns="28572" rIns="57144" bIns="28572">
                <a:spAutoFit/>
              </a:bodyPr>
              <a:lstStyle/>
              <a:p>
                <a:r>
                  <a:rPr lang="en-US" b="1"/>
                  <a:t>400</a:t>
                </a:r>
              </a:p>
            </p:txBody>
          </p:sp>
          <p:sp>
            <p:nvSpPr>
              <p:cNvPr id="31762" name="TextBox 30"/>
              <p:cNvSpPr txBox="1">
                <a:spLocks noChangeArrowheads="1"/>
              </p:cNvSpPr>
              <p:nvPr/>
            </p:nvSpPr>
            <p:spPr bwMode="auto">
              <a:xfrm>
                <a:off x="4946437" y="6100321"/>
                <a:ext cx="529545" cy="355298"/>
              </a:xfrm>
              <a:prstGeom prst="rect">
                <a:avLst/>
              </a:prstGeom>
              <a:solidFill>
                <a:schemeClr val="bg1"/>
              </a:solidFill>
              <a:ln w="9525">
                <a:noFill/>
                <a:miter lim="800000"/>
                <a:headEnd/>
                <a:tailEnd/>
              </a:ln>
            </p:spPr>
            <p:txBody>
              <a:bodyPr wrap="none" lIns="57144" tIns="28572" rIns="57144" bIns="28572">
                <a:spAutoFit/>
              </a:bodyPr>
              <a:lstStyle/>
              <a:p>
                <a:r>
                  <a:rPr lang="en-US" b="1" dirty="0"/>
                  <a:t>600</a:t>
                </a:r>
              </a:p>
            </p:txBody>
          </p:sp>
          <p:sp>
            <p:nvSpPr>
              <p:cNvPr id="31763" name="TextBox 31"/>
              <p:cNvSpPr txBox="1">
                <a:spLocks noChangeArrowheads="1"/>
              </p:cNvSpPr>
              <p:nvPr/>
            </p:nvSpPr>
            <p:spPr bwMode="auto">
              <a:xfrm>
                <a:off x="5599580" y="6100321"/>
                <a:ext cx="529545" cy="355298"/>
              </a:xfrm>
              <a:prstGeom prst="rect">
                <a:avLst/>
              </a:prstGeom>
              <a:solidFill>
                <a:schemeClr val="bg1"/>
              </a:solidFill>
              <a:ln w="9525">
                <a:noFill/>
                <a:miter lim="800000"/>
                <a:headEnd/>
                <a:tailEnd/>
              </a:ln>
            </p:spPr>
            <p:txBody>
              <a:bodyPr wrap="none" lIns="57144" tIns="28572" rIns="57144" bIns="28572">
                <a:spAutoFit/>
              </a:bodyPr>
              <a:lstStyle/>
              <a:p>
                <a:r>
                  <a:rPr lang="en-US" b="1"/>
                  <a:t>800</a:t>
                </a:r>
              </a:p>
            </p:txBody>
          </p:sp>
          <p:sp>
            <p:nvSpPr>
              <p:cNvPr id="33" name="Rectangle 32"/>
              <p:cNvSpPr/>
              <p:nvPr/>
            </p:nvSpPr>
            <p:spPr>
              <a:xfrm>
                <a:off x="3110623" y="4292511"/>
                <a:ext cx="255494" cy="1705414"/>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4" name="Rectangle 33"/>
              <p:cNvSpPr/>
              <p:nvPr/>
            </p:nvSpPr>
            <p:spPr>
              <a:xfrm>
                <a:off x="3110623" y="4292511"/>
                <a:ext cx="75639" cy="1705414"/>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5" name="Rectangle 34"/>
              <p:cNvSpPr/>
              <p:nvPr/>
            </p:nvSpPr>
            <p:spPr>
              <a:xfrm>
                <a:off x="3110623" y="3886380"/>
                <a:ext cx="255494" cy="374113"/>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6" name="Rectangle 35"/>
              <p:cNvSpPr/>
              <p:nvPr/>
            </p:nvSpPr>
            <p:spPr>
              <a:xfrm>
                <a:off x="3110623" y="3886380"/>
                <a:ext cx="75639" cy="37411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7" name="Rectangle 36"/>
              <p:cNvSpPr/>
              <p:nvPr/>
            </p:nvSpPr>
            <p:spPr>
              <a:xfrm>
                <a:off x="3110623" y="3512267"/>
                <a:ext cx="509307" cy="374113"/>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8" name="Rectangle 37"/>
              <p:cNvSpPr/>
              <p:nvPr/>
            </p:nvSpPr>
            <p:spPr>
              <a:xfrm>
                <a:off x="3110623" y="3512267"/>
                <a:ext cx="87406" cy="37411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9" name="Rectangle 38"/>
              <p:cNvSpPr/>
              <p:nvPr/>
            </p:nvSpPr>
            <p:spPr>
              <a:xfrm>
                <a:off x="3110623" y="3143210"/>
                <a:ext cx="635374" cy="374113"/>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0" name="Rectangle 39"/>
              <p:cNvSpPr/>
              <p:nvPr/>
            </p:nvSpPr>
            <p:spPr>
              <a:xfrm>
                <a:off x="3110623" y="3143210"/>
                <a:ext cx="109257" cy="37411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1" name="Rectangle 40"/>
              <p:cNvSpPr/>
              <p:nvPr/>
            </p:nvSpPr>
            <p:spPr>
              <a:xfrm>
                <a:off x="3110623" y="2898858"/>
                <a:ext cx="657225" cy="244352"/>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2" name="Rectangle 41"/>
              <p:cNvSpPr/>
              <p:nvPr/>
            </p:nvSpPr>
            <p:spPr>
              <a:xfrm>
                <a:off x="3110623" y="2898858"/>
                <a:ext cx="112619" cy="244352"/>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3" name="Rectangle 42"/>
              <p:cNvSpPr/>
              <p:nvPr/>
            </p:nvSpPr>
            <p:spPr>
              <a:xfrm>
                <a:off x="3110623" y="2654504"/>
                <a:ext cx="879101" cy="244353"/>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4" name="Rectangle 43"/>
              <p:cNvSpPr/>
              <p:nvPr/>
            </p:nvSpPr>
            <p:spPr>
              <a:xfrm>
                <a:off x="3110623" y="2654504"/>
                <a:ext cx="122704" cy="24435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5" name="Rectangle 44"/>
              <p:cNvSpPr/>
              <p:nvPr/>
            </p:nvSpPr>
            <p:spPr>
              <a:xfrm>
                <a:off x="3110623" y="2528115"/>
                <a:ext cx="1053913" cy="124704"/>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6" name="Rectangle 45"/>
              <p:cNvSpPr/>
              <p:nvPr/>
            </p:nvSpPr>
            <p:spPr>
              <a:xfrm>
                <a:off x="3110623" y="2528115"/>
                <a:ext cx="134471" cy="124704"/>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7" name="Rectangle 46"/>
              <p:cNvSpPr/>
              <p:nvPr/>
            </p:nvSpPr>
            <p:spPr>
              <a:xfrm>
                <a:off x="3110623" y="2410152"/>
                <a:ext cx="1554816" cy="117963"/>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8" name="Rectangle 47"/>
              <p:cNvSpPr/>
              <p:nvPr/>
            </p:nvSpPr>
            <p:spPr>
              <a:xfrm>
                <a:off x="3110623" y="2401725"/>
                <a:ext cx="196663" cy="126390"/>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49" name="Rectangle 48"/>
              <p:cNvSpPr/>
              <p:nvPr/>
            </p:nvSpPr>
            <p:spPr>
              <a:xfrm>
                <a:off x="3110623" y="2285448"/>
                <a:ext cx="2038910" cy="124704"/>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0" name="Rectangle 49"/>
              <p:cNvSpPr/>
              <p:nvPr/>
            </p:nvSpPr>
            <p:spPr>
              <a:xfrm>
                <a:off x="3110623" y="2285448"/>
                <a:ext cx="282388" cy="124704"/>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1" name="Rectangle 50"/>
              <p:cNvSpPr/>
              <p:nvPr/>
            </p:nvSpPr>
            <p:spPr>
              <a:xfrm>
                <a:off x="3110623" y="2164114"/>
                <a:ext cx="2395257" cy="128075"/>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2" name="Rectangle 51"/>
              <p:cNvSpPr/>
              <p:nvPr/>
            </p:nvSpPr>
            <p:spPr>
              <a:xfrm>
                <a:off x="3110623" y="2164114"/>
                <a:ext cx="356347" cy="128075"/>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3" name="Rectangle 52"/>
              <p:cNvSpPr/>
              <p:nvPr/>
            </p:nvSpPr>
            <p:spPr>
              <a:xfrm>
                <a:off x="3110623" y="2042780"/>
                <a:ext cx="2042272" cy="128075"/>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4" name="Rectangle 53"/>
              <p:cNvSpPr/>
              <p:nvPr/>
            </p:nvSpPr>
            <p:spPr>
              <a:xfrm>
                <a:off x="3110623" y="2042780"/>
                <a:ext cx="268941" cy="128075"/>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5" name="Rectangle 54"/>
              <p:cNvSpPr/>
              <p:nvPr/>
            </p:nvSpPr>
            <p:spPr>
              <a:xfrm>
                <a:off x="3110623" y="1921446"/>
                <a:ext cx="2480983" cy="128075"/>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6" name="Rectangle 55"/>
              <p:cNvSpPr/>
              <p:nvPr/>
            </p:nvSpPr>
            <p:spPr>
              <a:xfrm>
                <a:off x="3110623" y="1921446"/>
                <a:ext cx="342900" cy="128075"/>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7" name="Rectangle 56"/>
              <p:cNvSpPr/>
              <p:nvPr/>
            </p:nvSpPr>
            <p:spPr>
              <a:xfrm>
                <a:off x="3110623" y="1845612"/>
                <a:ext cx="2918012" cy="75834"/>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8" name="Rectangle 57"/>
              <p:cNvSpPr/>
              <p:nvPr/>
            </p:nvSpPr>
            <p:spPr>
              <a:xfrm>
                <a:off x="3110623" y="1845612"/>
                <a:ext cx="373156" cy="75834"/>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59" name="Rectangle 58"/>
              <p:cNvSpPr/>
              <p:nvPr/>
            </p:nvSpPr>
            <p:spPr>
              <a:xfrm>
                <a:off x="3110623" y="1700685"/>
                <a:ext cx="2571750" cy="14492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1791" name="TextBox 59"/>
              <p:cNvSpPr txBox="1">
                <a:spLocks noChangeArrowheads="1"/>
              </p:cNvSpPr>
              <p:nvPr/>
            </p:nvSpPr>
            <p:spPr bwMode="auto">
              <a:xfrm>
                <a:off x="2159014" y="6340860"/>
                <a:ext cx="4244933" cy="387970"/>
              </a:xfrm>
              <a:prstGeom prst="rect">
                <a:avLst/>
              </a:prstGeom>
              <a:noFill/>
              <a:ln w="9525">
                <a:noFill/>
                <a:miter lim="800000"/>
                <a:headEnd/>
                <a:tailEnd/>
              </a:ln>
            </p:spPr>
            <p:txBody>
              <a:bodyPr wrap="none" lIns="57144" tIns="28572" rIns="57144" bIns="28572">
                <a:spAutoFit/>
              </a:bodyPr>
              <a:lstStyle/>
              <a:p>
                <a:r>
                  <a:rPr lang="en-US" sz="2000" b="1" dirty="0">
                    <a:latin typeface="Adobe Kaiti Std R" charset="0"/>
                  </a:rPr>
                  <a:t>Sedimentation Rate (10</a:t>
                </a:r>
                <a:r>
                  <a:rPr lang="en-US" sz="2000" b="1" baseline="30000" dirty="0">
                    <a:latin typeface="Adobe Kaiti Std R" charset="0"/>
                  </a:rPr>
                  <a:t>3</a:t>
                </a:r>
                <a:r>
                  <a:rPr lang="en-US" sz="2000" b="1" dirty="0">
                    <a:latin typeface="Adobe Kaiti Std R" charset="0"/>
                  </a:rPr>
                  <a:t> Mg y</a:t>
                </a:r>
                <a:r>
                  <a:rPr lang="en-US" sz="2000" b="1" baseline="30000" dirty="0">
                    <a:latin typeface="Adobe Kaiti Std R" charset="0"/>
                  </a:rPr>
                  <a:t>-1</a:t>
                </a:r>
                <a:r>
                  <a:rPr lang="en-US" sz="2000" b="1" dirty="0">
                    <a:latin typeface="Adobe Kaiti Std R" charset="0"/>
                  </a:rPr>
                  <a:t>)</a:t>
                </a:r>
              </a:p>
            </p:txBody>
          </p:sp>
          <p:sp>
            <p:nvSpPr>
              <p:cNvPr id="31792" name="TextBox 60"/>
              <p:cNvSpPr txBox="1">
                <a:spLocks noChangeArrowheads="1"/>
              </p:cNvSpPr>
              <p:nvPr/>
            </p:nvSpPr>
            <p:spPr bwMode="auto">
              <a:xfrm>
                <a:off x="2512499" y="5870251"/>
                <a:ext cx="543136" cy="294045"/>
              </a:xfrm>
              <a:prstGeom prst="rect">
                <a:avLst/>
              </a:prstGeom>
              <a:solidFill>
                <a:schemeClr val="bg1"/>
              </a:solidFill>
              <a:ln w="9525">
                <a:noFill/>
                <a:miter lim="800000"/>
                <a:headEnd/>
                <a:tailEnd/>
              </a:ln>
            </p:spPr>
            <p:txBody>
              <a:bodyPr wrap="none" lIns="0" tIns="0" rIns="0" bIns="0">
                <a:spAutoFit/>
              </a:bodyPr>
              <a:lstStyle/>
              <a:p>
                <a:r>
                  <a:rPr lang="en-US" b="1"/>
                  <a:t>1500</a:t>
                </a:r>
              </a:p>
            </p:txBody>
          </p:sp>
          <p:sp>
            <p:nvSpPr>
              <p:cNvPr id="62" name="Rectangle 61"/>
              <p:cNvSpPr/>
              <p:nvPr/>
            </p:nvSpPr>
            <p:spPr>
              <a:xfrm>
                <a:off x="3110623" y="1656870"/>
                <a:ext cx="3020545" cy="43511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1794" name="TextBox 62"/>
              <p:cNvSpPr txBox="1">
                <a:spLocks noChangeArrowheads="1"/>
              </p:cNvSpPr>
              <p:nvPr/>
            </p:nvSpPr>
            <p:spPr bwMode="auto">
              <a:xfrm>
                <a:off x="2512499" y="5314951"/>
                <a:ext cx="543136" cy="294045"/>
              </a:xfrm>
              <a:prstGeom prst="rect">
                <a:avLst/>
              </a:prstGeom>
              <a:solidFill>
                <a:schemeClr val="bg1"/>
              </a:solidFill>
              <a:ln w="9525">
                <a:noFill/>
                <a:miter lim="800000"/>
                <a:headEnd/>
                <a:tailEnd/>
              </a:ln>
            </p:spPr>
            <p:txBody>
              <a:bodyPr wrap="none" lIns="0" tIns="0" rIns="0" bIns="0">
                <a:spAutoFit/>
              </a:bodyPr>
              <a:lstStyle/>
              <a:p>
                <a:r>
                  <a:rPr lang="en-US" b="1"/>
                  <a:t>1600</a:t>
                </a:r>
              </a:p>
            </p:txBody>
          </p:sp>
          <p:sp>
            <p:nvSpPr>
              <p:cNvPr id="31795" name="TextBox 63"/>
              <p:cNvSpPr txBox="1">
                <a:spLocks noChangeArrowheads="1"/>
              </p:cNvSpPr>
              <p:nvPr/>
            </p:nvSpPr>
            <p:spPr bwMode="auto">
              <a:xfrm>
                <a:off x="2512499" y="4743451"/>
                <a:ext cx="543136" cy="294045"/>
              </a:xfrm>
              <a:prstGeom prst="rect">
                <a:avLst/>
              </a:prstGeom>
              <a:solidFill>
                <a:schemeClr val="bg1"/>
              </a:solidFill>
              <a:ln w="9525">
                <a:noFill/>
                <a:miter lim="800000"/>
                <a:headEnd/>
                <a:tailEnd/>
              </a:ln>
            </p:spPr>
            <p:txBody>
              <a:bodyPr wrap="none" lIns="0" tIns="0" rIns="0" bIns="0">
                <a:spAutoFit/>
              </a:bodyPr>
              <a:lstStyle/>
              <a:p>
                <a:r>
                  <a:rPr lang="en-US" b="1"/>
                  <a:t>1700</a:t>
                </a:r>
              </a:p>
            </p:txBody>
          </p:sp>
          <p:sp>
            <p:nvSpPr>
              <p:cNvPr id="31796" name="TextBox 64"/>
              <p:cNvSpPr txBox="1">
                <a:spLocks noChangeArrowheads="1"/>
              </p:cNvSpPr>
              <p:nvPr/>
            </p:nvSpPr>
            <p:spPr bwMode="auto">
              <a:xfrm>
                <a:off x="2512499" y="4135093"/>
                <a:ext cx="543136" cy="294045"/>
              </a:xfrm>
              <a:prstGeom prst="rect">
                <a:avLst/>
              </a:prstGeom>
              <a:solidFill>
                <a:schemeClr val="bg1"/>
              </a:solidFill>
              <a:ln w="9525">
                <a:noFill/>
                <a:miter lim="800000"/>
                <a:headEnd/>
                <a:tailEnd/>
              </a:ln>
            </p:spPr>
            <p:txBody>
              <a:bodyPr wrap="none" lIns="0" tIns="0" rIns="0" bIns="0">
                <a:spAutoFit/>
              </a:bodyPr>
              <a:lstStyle/>
              <a:p>
                <a:r>
                  <a:rPr lang="en-US" b="1"/>
                  <a:t>1800</a:t>
                </a:r>
              </a:p>
            </p:txBody>
          </p:sp>
          <p:sp>
            <p:nvSpPr>
              <p:cNvPr id="31797" name="TextBox 65"/>
              <p:cNvSpPr txBox="1">
                <a:spLocks noChangeArrowheads="1"/>
              </p:cNvSpPr>
              <p:nvPr/>
            </p:nvSpPr>
            <p:spPr bwMode="auto">
              <a:xfrm>
                <a:off x="2512499" y="2877794"/>
                <a:ext cx="543136" cy="294045"/>
              </a:xfrm>
              <a:prstGeom prst="rect">
                <a:avLst/>
              </a:prstGeom>
              <a:solidFill>
                <a:schemeClr val="bg1"/>
              </a:solidFill>
              <a:ln w="9525">
                <a:noFill/>
                <a:miter lim="800000"/>
                <a:headEnd/>
                <a:tailEnd/>
              </a:ln>
            </p:spPr>
            <p:txBody>
              <a:bodyPr wrap="none" lIns="0" tIns="0" rIns="0" bIns="0">
                <a:spAutoFit/>
              </a:bodyPr>
              <a:lstStyle/>
              <a:p>
                <a:r>
                  <a:rPr lang="en-US" b="1"/>
                  <a:t>1900</a:t>
                </a:r>
              </a:p>
            </p:txBody>
          </p:sp>
          <p:sp>
            <p:nvSpPr>
              <p:cNvPr id="31798" name="TextBox 66"/>
              <p:cNvSpPr txBox="1">
                <a:spLocks noChangeArrowheads="1"/>
              </p:cNvSpPr>
              <p:nvPr/>
            </p:nvSpPr>
            <p:spPr bwMode="auto">
              <a:xfrm>
                <a:off x="2512499" y="1677643"/>
                <a:ext cx="543136" cy="294045"/>
              </a:xfrm>
              <a:prstGeom prst="rect">
                <a:avLst/>
              </a:prstGeom>
              <a:solidFill>
                <a:schemeClr val="bg1"/>
              </a:solidFill>
              <a:ln w="9525">
                <a:noFill/>
                <a:miter lim="800000"/>
                <a:headEnd/>
                <a:tailEnd/>
              </a:ln>
            </p:spPr>
            <p:txBody>
              <a:bodyPr wrap="none" lIns="0" tIns="0" rIns="0" bIns="0">
                <a:spAutoFit/>
              </a:bodyPr>
              <a:lstStyle/>
              <a:p>
                <a:r>
                  <a:rPr lang="en-US" b="1"/>
                  <a:t>2000</a:t>
                </a:r>
              </a:p>
            </p:txBody>
          </p:sp>
          <p:cxnSp>
            <p:nvCxnSpPr>
              <p:cNvPr id="68" name="Straight Connector 67"/>
              <p:cNvCxnSpPr/>
              <p:nvPr/>
            </p:nvCxnSpPr>
            <p:spPr>
              <a:xfrm>
                <a:off x="3048430" y="4277345"/>
                <a:ext cx="1260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Freeform 68"/>
              <p:cNvSpPr/>
              <p:nvPr/>
            </p:nvSpPr>
            <p:spPr>
              <a:xfrm rot="19869269">
                <a:off x="2972791" y="4225103"/>
                <a:ext cx="302559" cy="52241"/>
              </a:xfrm>
              <a:custGeom>
                <a:avLst/>
                <a:gdLst>
                  <a:gd name="connsiteX0" fmla="*/ 0 w 504825"/>
                  <a:gd name="connsiteY0" fmla="*/ 354807 h 354807"/>
                  <a:gd name="connsiteX1" fmla="*/ 140494 w 504825"/>
                  <a:gd name="connsiteY1" fmla="*/ 154782 h 354807"/>
                  <a:gd name="connsiteX2" fmla="*/ 402431 w 504825"/>
                  <a:gd name="connsiteY2" fmla="*/ 180975 h 354807"/>
                  <a:gd name="connsiteX3" fmla="*/ 504825 w 504825"/>
                  <a:gd name="connsiteY3" fmla="*/ 0 h 354807"/>
                </a:gdLst>
                <a:ahLst/>
                <a:cxnLst>
                  <a:cxn ang="0">
                    <a:pos x="connsiteX0" y="connsiteY0"/>
                  </a:cxn>
                  <a:cxn ang="0">
                    <a:pos x="connsiteX1" y="connsiteY1"/>
                  </a:cxn>
                  <a:cxn ang="0">
                    <a:pos x="connsiteX2" y="connsiteY2"/>
                  </a:cxn>
                  <a:cxn ang="0">
                    <a:pos x="connsiteX3" y="connsiteY3"/>
                  </a:cxn>
                </a:cxnLst>
                <a:rect l="l" t="t" r="r" b="b"/>
                <a:pathLst>
                  <a:path w="504825" h="354807">
                    <a:moveTo>
                      <a:pt x="0" y="354807"/>
                    </a:moveTo>
                    <a:cubicBezTo>
                      <a:pt x="36711" y="269280"/>
                      <a:pt x="73422" y="183754"/>
                      <a:pt x="140494" y="154782"/>
                    </a:cubicBezTo>
                    <a:cubicBezTo>
                      <a:pt x="207566" y="125810"/>
                      <a:pt x="341709" y="206772"/>
                      <a:pt x="402431" y="180975"/>
                    </a:cubicBezTo>
                    <a:cubicBezTo>
                      <a:pt x="463153" y="155178"/>
                      <a:pt x="483989" y="77589"/>
                      <a:pt x="504825"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72731" tIns="36366" rIns="72731" bIns="36366" anchor="ctr"/>
              <a:lstStyle/>
              <a:p>
                <a:pPr algn="ctr">
                  <a:defRPr/>
                </a:pPr>
                <a:endParaRPr lang="en-US"/>
              </a:p>
            </p:txBody>
          </p:sp>
          <p:sp>
            <p:nvSpPr>
              <p:cNvPr id="70" name="Freeform 69"/>
              <p:cNvSpPr/>
              <p:nvPr/>
            </p:nvSpPr>
            <p:spPr>
              <a:xfrm rot="19869269">
                <a:off x="2981195" y="4260493"/>
                <a:ext cx="302559" cy="52240"/>
              </a:xfrm>
              <a:custGeom>
                <a:avLst/>
                <a:gdLst>
                  <a:gd name="connsiteX0" fmla="*/ 0 w 504825"/>
                  <a:gd name="connsiteY0" fmla="*/ 354807 h 354807"/>
                  <a:gd name="connsiteX1" fmla="*/ 140494 w 504825"/>
                  <a:gd name="connsiteY1" fmla="*/ 154782 h 354807"/>
                  <a:gd name="connsiteX2" fmla="*/ 402431 w 504825"/>
                  <a:gd name="connsiteY2" fmla="*/ 180975 h 354807"/>
                  <a:gd name="connsiteX3" fmla="*/ 504825 w 504825"/>
                  <a:gd name="connsiteY3" fmla="*/ 0 h 354807"/>
                </a:gdLst>
                <a:ahLst/>
                <a:cxnLst>
                  <a:cxn ang="0">
                    <a:pos x="connsiteX0" y="connsiteY0"/>
                  </a:cxn>
                  <a:cxn ang="0">
                    <a:pos x="connsiteX1" y="connsiteY1"/>
                  </a:cxn>
                  <a:cxn ang="0">
                    <a:pos x="connsiteX2" y="connsiteY2"/>
                  </a:cxn>
                  <a:cxn ang="0">
                    <a:pos x="connsiteX3" y="connsiteY3"/>
                  </a:cxn>
                </a:cxnLst>
                <a:rect l="l" t="t" r="r" b="b"/>
                <a:pathLst>
                  <a:path w="504825" h="354807">
                    <a:moveTo>
                      <a:pt x="0" y="354807"/>
                    </a:moveTo>
                    <a:cubicBezTo>
                      <a:pt x="36711" y="269280"/>
                      <a:pt x="73422" y="183754"/>
                      <a:pt x="140494" y="154782"/>
                    </a:cubicBezTo>
                    <a:cubicBezTo>
                      <a:pt x="207566" y="125810"/>
                      <a:pt x="341709" y="206772"/>
                      <a:pt x="402431" y="180975"/>
                    </a:cubicBezTo>
                    <a:cubicBezTo>
                      <a:pt x="463153" y="155178"/>
                      <a:pt x="483989" y="77589"/>
                      <a:pt x="504825"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72731" tIns="36366" rIns="72731" bIns="36366" anchor="ctr"/>
              <a:lstStyle/>
              <a:p>
                <a:pPr algn="ctr">
                  <a:defRPr/>
                </a:pPr>
                <a:endParaRPr lang="en-US"/>
              </a:p>
            </p:txBody>
          </p:sp>
          <p:sp>
            <p:nvSpPr>
              <p:cNvPr id="71" name="Rectangle 70"/>
              <p:cNvSpPr/>
              <p:nvPr/>
            </p:nvSpPr>
            <p:spPr>
              <a:xfrm>
                <a:off x="3619930" y="4637976"/>
                <a:ext cx="418540" cy="124704"/>
              </a:xfrm>
              <a:prstGeom prst="rect">
                <a:avLst/>
              </a:prstGeom>
              <a:solidFill>
                <a:srgbClr val="7469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72" name="Rectangle 71"/>
              <p:cNvSpPr/>
              <p:nvPr/>
            </p:nvSpPr>
            <p:spPr>
              <a:xfrm>
                <a:off x="3619930" y="5190719"/>
                <a:ext cx="418540" cy="124704"/>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731" tIns="36366" rIns="72731" bIns="36366" anchor="ctr"/>
              <a:lstStyle/>
              <a:p>
                <a:pPr algn="ctr">
                  <a:defRPr/>
                </a:pPr>
                <a:endParaRPr lang="en-US"/>
              </a:p>
            </p:txBody>
          </p:sp>
          <p:sp>
            <p:nvSpPr>
              <p:cNvPr id="31804" name="TextBox 72"/>
              <p:cNvSpPr txBox="1">
                <a:spLocks noChangeArrowheads="1"/>
              </p:cNvSpPr>
              <p:nvPr/>
            </p:nvSpPr>
            <p:spPr bwMode="auto">
              <a:xfrm>
                <a:off x="4064001" y="4514850"/>
                <a:ext cx="2108034" cy="371634"/>
              </a:xfrm>
              <a:prstGeom prst="rect">
                <a:avLst/>
              </a:prstGeom>
              <a:noFill/>
              <a:ln w="9525">
                <a:noFill/>
                <a:miter lim="800000"/>
                <a:headEnd/>
                <a:tailEnd/>
              </a:ln>
            </p:spPr>
            <p:txBody>
              <a:bodyPr wrap="none" lIns="57144" tIns="28572" rIns="57144" bIns="28572">
                <a:spAutoFit/>
              </a:bodyPr>
              <a:lstStyle/>
              <a:p>
                <a:r>
                  <a:rPr lang="en-US" sz="1900" b="1">
                    <a:latin typeface="Adobe Kaiti Std R" charset="0"/>
                  </a:rPr>
                  <a:t>Minnesota River</a:t>
                </a:r>
              </a:p>
            </p:txBody>
          </p:sp>
          <p:sp>
            <p:nvSpPr>
              <p:cNvPr id="31805" name="TextBox 73"/>
              <p:cNvSpPr txBox="1">
                <a:spLocks noChangeArrowheads="1"/>
              </p:cNvSpPr>
              <p:nvPr/>
            </p:nvSpPr>
            <p:spPr bwMode="auto">
              <a:xfrm>
                <a:off x="4064001" y="4972050"/>
                <a:ext cx="1977342" cy="682015"/>
              </a:xfrm>
              <a:prstGeom prst="rect">
                <a:avLst/>
              </a:prstGeom>
              <a:noFill/>
              <a:ln w="9525">
                <a:noFill/>
                <a:miter lim="800000"/>
                <a:headEnd/>
                <a:tailEnd/>
              </a:ln>
            </p:spPr>
            <p:txBody>
              <a:bodyPr wrap="none" lIns="57144" tIns="28572" rIns="57144" bIns="28572">
                <a:spAutoFit/>
              </a:bodyPr>
              <a:lstStyle/>
              <a:p>
                <a:r>
                  <a:rPr lang="en-US" sz="1900" b="1">
                    <a:latin typeface="Adobe Kaiti Std R" charset="0"/>
                  </a:rPr>
                  <a:t>Mississippi + </a:t>
                </a:r>
              </a:p>
              <a:p>
                <a:r>
                  <a:rPr lang="en-US" sz="1900" b="1">
                    <a:latin typeface="Adobe Kaiti Std R" charset="0"/>
                  </a:rPr>
                  <a:t>St. Croix Rivers</a:t>
                </a:r>
              </a:p>
            </p:txBody>
          </p:sp>
        </p:grpSp>
      </p:grpSp>
      <p:sp>
        <p:nvSpPr>
          <p:cNvPr id="31749" name="TextBox 4"/>
          <p:cNvSpPr txBox="1">
            <a:spLocks noChangeArrowheads="1"/>
          </p:cNvSpPr>
          <p:nvPr/>
        </p:nvSpPr>
        <p:spPr bwMode="auto">
          <a:xfrm>
            <a:off x="6077717" y="6217335"/>
            <a:ext cx="2980303" cy="646331"/>
          </a:xfrm>
          <a:prstGeom prst="rect">
            <a:avLst/>
          </a:prstGeom>
          <a:noFill/>
          <a:ln w="9525">
            <a:noFill/>
            <a:miter lim="800000"/>
            <a:headEnd/>
            <a:tailEnd/>
          </a:ln>
        </p:spPr>
        <p:txBody>
          <a:bodyPr wrap="none">
            <a:spAutoFit/>
          </a:bodyPr>
          <a:lstStyle/>
          <a:p>
            <a:r>
              <a:rPr lang="en-US" i="1" dirty="0">
                <a:solidFill>
                  <a:schemeClr val="bg1"/>
                </a:solidFill>
              </a:rPr>
              <a:t>From Engstrom et al., 2009</a:t>
            </a:r>
          </a:p>
          <a:p>
            <a:r>
              <a:rPr lang="en-US" i="1" dirty="0">
                <a:solidFill>
                  <a:schemeClr val="bg1"/>
                </a:solidFill>
              </a:rPr>
              <a:t>Kelley &amp; Nater,2000</a:t>
            </a:r>
          </a:p>
        </p:txBody>
      </p:sp>
      <p:sp>
        <p:nvSpPr>
          <p:cNvPr id="2" name="TextBox 1"/>
          <p:cNvSpPr txBox="1"/>
          <p:nvPr/>
        </p:nvSpPr>
        <p:spPr>
          <a:xfrm>
            <a:off x="2093859" y="1291293"/>
            <a:ext cx="3587925" cy="523220"/>
          </a:xfrm>
          <a:prstGeom prst="rect">
            <a:avLst/>
          </a:prstGeom>
          <a:solidFill>
            <a:schemeClr val="bg1"/>
          </a:solidFill>
        </p:spPr>
        <p:txBody>
          <a:bodyPr wrap="square" rtlCol="0">
            <a:spAutoFit/>
          </a:bodyPr>
          <a:lstStyle/>
          <a:p>
            <a:pPr algn="ctr"/>
            <a:r>
              <a:rPr lang="en-US" sz="2800" dirty="0"/>
              <a:t>Lake </a:t>
            </a:r>
            <a:r>
              <a:rPr lang="en-US" sz="2800" dirty="0" smtClean="0"/>
              <a:t>Pepin</a:t>
            </a:r>
            <a:r>
              <a:rPr lang="en-US" sz="2800" dirty="0"/>
              <a:t> </a:t>
            </a:r>
            <a:r>
              <a:rPr lang="en-US" sz="2800" dirty="0" smtClean="0"/>
              <a:t>Record</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pin Curve EST.jpg"/>
          <p:cNvPicPr>
            <a:picLocks noChangeAspect="1"/>
          </p:cNvPicPr>
          <p:nvPr/>
        </p:nvPicPr>
        <p:blipFill>
          <a:blip r:embed="rId2" cstate="print"/>
          <a:stretch>
            <a:fillRect/>
          </a:stretch>
        </p:blipFill>
        <p:spPr>
          <a:xfrm>
            <a:off x="2020920" y="489857"/>
            <a:ext cx="3523488" cy="5440996"/>
          </a:xfrm>
          <a:prstGeom prst="rect">
            <a:avLst/>
          </a:prstGeom>
        </p:spPr>
      </p:pic>
      <p:sp>
        <p:nvSpPr>
          <p:cNvPr id="3" name="Rectangle 2"/>
          <p:cNvSpPr/>
          <p:nvPr/>
        </p:nvSpPr>
        <p:spPr>
          <a:xfrm>
            <a:off x="9825519" y="6391011"/>
            <a:ext cx="2309158" cy="369332"/>
          </a:xfrm>
          <a:prstGeom prst="rect">
            <a:avLst/>
          </a:prstGeom>
        </p:spPr>
        <p:txBody>
          <a:bodyPr wrap="none">
            <a:spAutoFit/>
          </a:bodyPr>
          <a:lstStyle/>
          <a:p>
            <a:r>
              <a:rPr lang="en-US" i="1" dirty="0"/>
              <a:t>Belmont et al. (2011)</a:t>
            </a:r>
          </a:p>
        </p:txBody>
      </p:sp>
      <p:sp>
        <p:nvSpPr>
          <p:cNvPr id="4" name="Right Brace 3"/>
          <p:cNvSpPr/>
          <p:nvPr/>
        </p:nvSpPr>
        <p:spPr>
          <a:xfrm>
            <a:off x="5181600" y="3461657"/>
            <a:ext cx="304800" cy="16002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486401" y="4071266"/>
            <a:ext cx="4267200" cy="1015663"/>
          </a:xfrm>
          <a:prstGeom prst="rect">
            <a:avLst/>
          </a:prstGeom>
          <a:solidFill>
            <a:srgbClr val="92D050"/>
          </a:solidFill>
        </p:spPr>
        <p:txBody>
          <a:bodyPr wrap="square" rtlCol="0">
            <a:spAutoFit/>
          </a:bodyPr>
          <a:lstStyle/>
          <a:p>
            <a:r>
              <a:rPr lang="en-US" sz="2000" dirty="0"/>
              <a:t>Pre-Euro settlement conditions; Most sediment derived from non-field sources</a:t>
            </a:r>
          </a:p>
        </p:txBody>
      </p:sp>
      <p:sp>
        <p:nvSpPr>
          <p:cNvPr id="6" name="Right Brace 5"/>
          <p:cNvSpPr/>
          <p:nvPr/>
        </p:nvSpPr>
        <p:spPr>
          <a:xfrm>
            <a:off x="5181600" y="2166257"/>
            <a:ext cx="304800" cy="12954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5486400" y="2318664"/>
            <a:ext cx="4343400" cy="1015663"/>
          </a:xfrm>
          <a:prstGeom prst="rect">
            <a:avLst/>
          </a:prstGeom>
          <a:solidFill>
            <a:srgbClr val="FFC000"/>
          </a:solidFill>
        </p:spPr>
        <p:txBody>
          <a:bodyPr wrap="square" rtlCol="0">
            <a:spAutoFit/>
          </a:bodyPr>
          <a:lstStyle/>
          <a:p>
            <a:r>
              <a:rPr lang="en-US" sz="2000" dirty="0"/>
              <a:t>Rise of agriculture; Increase in sedimentation; Shift in sources to predominantly field sediment</a:t>
            </a:r>
          </a:p>
        </p:txBody>
      </p:sp>
      <p:sp>
        <p:nvSpPr>
          <p:cNvPr id="8" name="Right Brace 7"/>
          <p:cNvSpPr/>
          <p:nvPr/>
        </p:nvSpPr>
        <p:spPr>
          <a:xfrm>
            <a:off x="5181600" y="1556657"/>
            <a:ext cx="304800" cy="6096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5486400" y="1519928"/>
            <a:ext cx="4343400" cy="707886"/>
          </a:xfrm>
          <a:prstGeom prst="rect">
            <a:avLst/>
          </a:prstGeom>
          <a:solidFill>
            <a:schemeClr val="accent1"/>
          </a:solidFill>
        </p:spPr>
        <p:txBody>
          <a:bodyPr wrap="square" rtlCol="0">
            <a:spAutoFit/>
          </a:bodyPr>
          <a:lstStyle/>
          <a:p>
            <a:r>
              <a:rPr lang="en-US" sz="2000" dirty="0"/>
              <a:t>Sediment loads stay high; Shift in sources back to non-field</a:t>
            </a:r>
          </a:p>
        </p:txBody>
      </p:sp>
      <p:sp>
        <p:nvSpPr>
          <p:cNvPr id="10" name="TextBox 9"/>
          <p:cNvSpPr txBox="1"/>
          <p:nvPr/>
        </p:nvSpPr>
        <p:spPr>
          <a:xfrm>
            <a:off x="3053070" y="5807506"/>
            <a:ext cx="1895071" cy="707886"/>
          </a:xfrm>
          <a:prstGeom prst="rect">
            <a:avLst/>
          </a:prstGeom>
          <a:noFill/>
          <a:ln>
            <a:solidFill>
              <a:schemeClr val="tx1"/>
            </a:solidFill>
          </a:ln>
        </p:spPr>
        <p:txBody>
          <a:bodyPr wrap="none" rtlCol="0">
            <a:spAutoFit/>
          </a:bodyPr>
          <a:lstStyle/>
          <a:p>
            <a:r>
              <a:rPr lang="en-US" sz="4000" dirty="0"/>
              <a:t>% Field</a:t>
            </a:r>
          </a:p>
        </p:txBody>
      </p:sp>
      <p:sp>
        <p:nvSpPr>
          <p:cNvPr id="11" name="TextBox 10"/>
          <p:cNvSpPr txBox="1"/>
          <p:nvPr/>
        </p:nvSpPr>
        <p:spPr>
          <a:xfrm>
            <a:off x="5181600" y="5915346"/>
            <a:ext cx="925253" cy="523220"/>
          </a:xfrm>
          <a:prstGeom prst="rect">
            <a:avLst/>
          </a:prstGeom>
          <a:noFill/>
        </p:spPr>
        <p:txBody>
          <a:bodyPr wrap="none" rtlCol="0">
            <a:spAutoFit/>
          </a:bodyPr>
          <a:lstStyle/>
          <a:p>
            <a:r>
              <a:rPr lang="en-US" sz="2800" dirty="0"/>
              <a:t>High</a:t>
            </a:r>
          </a:p>
        </p:txBody>
      </p:sp>
      <p:sp>
        <p:nvSpPr>
          <p:cNvPr id="12" name="TextBox 11"/>
          <p:cNvSpPr txBox="1"/>
          <p:nvPr/>
        </p:nvSpPr>
        <p:spPr>
          <a:xfrm>
            <a:off x="2019150" y="5915346"/>
            <a:ext cx="845103" cy="523220"/>
          </a:xfrm>
          <a:prstGeom prst="rect">
            <a:avLst/>
          </a:prstGeom>
          <a:noFill/>
        </p:spPr>
        <p:txBody>
          <a:bodyPr wrap="none" rtlCol="0">
            <a:spAutoFit/>
          </a:bodyPr>
          <a:lstStyle/>
          <a:p>
            <a:r>
              <a:rPr lang="en-US" sz="2800" dirty="0"/>
              <a:t>Low</a:t>
            </a:r>
          </a:p>
        </p:txBody>
      </p:sp>
      <p:sp>
        <p:nvSpPr>
          <p:cNvPr id="13" name="TextBox 12"/>
          <p:cNvSpPr txBox="1"/>
          <p:nvPr/>
        </p:nvSpPr>
        <p:spPr>
          <a:xfrm>
            <a:off x="-228600" y="32671"/>
            <a:ext cx="12573000" cy="646331"/>
          </a:xfrm>
          <a:prstGeom prst="rect">
            <a:avLst/>
          </a:prstGeom>
          <a:noFill/>
        </p:spPr>
        <p:txBody>
          <a:bodyPr wrap="square" rtlCol="0">
            <a:spAutoFit/>
          </a:bodyPr>
          <a:lstStyle/>
          <a:p>
            <a:pPr algn="ctr"/>
            <a:r>
              <a:rPr lang="en-US" sz="3600" dirty="0" smtClean="0"/>
              <a:t>Sedimentation record with sediment fingerprinting data</a:t>
            </a:r>
            <a:endParaRPr lang="en-US" sz="3600" dirty="0"/>
          </a:p>
        </p:txBody>
      </p:sp>
    </p:spTree>
    <p:extLst>
      <p:ext uri="{BB962C8B-B14F-4D97-AF65-F5344CB8AC3E}">
        <p14:creationId xmlns:p14="http://schemas.microsoft.com/office/powerpoint/2010/main" val="2094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C:\Documents and Settings\lauerj\Desktop\wlauer\research\Lower Minnesota\width_near_jordan.jpg"/>
          <p:cNvPicPr/>
          <p:nvPr/>
        </p:nvPicPr>
        <p:blipFill>
          <a:blip r:embed="rId2" cstate="print"/>
          <a:srcRect l="3539" t="10036" r="5170" b="2817"/>
          <a:stretch>
            <a:fillRect/>
          </a:stretch>
        </p:blipFill>
        <p:spPr bwMode="auto">
          <a:xfrm>
            <a:off x="2722431" y="1623030"/>
            <a:ext cx="6629400" cy="4724400"/>
          </a:xfrm>
          <a:prstGeom prst="rect">
            <a:avLst/>
          </a:prstGeom>
          <a:noFill/>
          <a:ln w="9525">
            <a:noFill/>
            <a:miter lim="800000"/>
            <a:headEnd/>
            <a:tailEnd/>
          </a:ln>
        </p:spPr>
      </p:pic>
      <p:sp>
        <p:nvSpPr>
          <p:cNvPr id="3" name="TextBox 2"/>
          <p:cNvSpPr txBox="1"/>
          <p:nvPr/>
        </p:nvSpPr>
        <p:spPr>
          <a:xfrm>
            <a:off x="326273" y="0"/>
            <a:ext cx="11421716" cy="1569660"/>
          </a:xfrm>
          <a:prstGeom prst="rect">
            <a:avLst/>
          </a:prstGeom>
          <a:noFill/>
        </p:spPr>
        <p:txBody>
          <a:bodyPr wrap="none" rtlCol="0">
            <a:spAutoFit/>
          </a:bodyPr>
          <a:lstStyle/>
          <a:p>
            <a:pPr algn="ctr"/>
            <a:r>
              <a:rPr lang="en-US" sz="4800" dirty="0"/>
              <a:t>Geomorphic Response to changing flows</a:t>
            </a:r>
          </a:p>
          <a:p>
            <a:pPr algn="ctr"/>
            <a:r>
              <a:rPr lang="en-US" sz="4800" dirty="0"/>
              <a:t>Rivers are getting wider over time</a:t>
            </a:r>
          </a:p>
        </p:txBody>
      </p:sp>
      <p:sp>
        <p:nvSpPr>
          <p:cNvPr id="4" name="TextBox 3"/>
          <p:cNvSpPr txBox="1"/>
          <p:nvPr/>
        </p:nvSpPr>
        <p:spPr>
          <a:xfrm>
            <a:off x="9642463" y="6400800"/>
            <a:ext cx="2540119" cy="369332"/>
          </a:xfrm>
          <a:prstGeom prst="rect">
            <a:avLst/>
          </a:prstGeom>
          <a:noFill/>
        </p:spPr>
        <p:txBody>
          <a:bodyPr wrap="none" rtlCol="0">
            <a:spAutoFit/>
          </a:bodyPr>
          <a:lstStyle/>
          <a:p>
            <a:r>
              <a:rPr lang="en-US" i="1" dirty="0" smtClean="0"/>
              <a:t>Figure from Wes </a:t>
            </a:r>
            <a:r>
              <a:rPr lang="en-US" i="1" dirty="0"/>
              <a:t>Lauer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64405" y="143531"/>
            <a:ext cx="11698995" cy="1066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5400" dirty="0" smtClean="0">
                <a:latin typeface="Arial" panose="020B0604020202020204" pitchFamily="34" charset="0"/>
                <a:cs typeface="Arial" panose="020B0604020202020204" pitchFamily="34" charset="0"/>
              </a:rPr>
              <a:t>At what flows is erosion happening?  </a:t>
            </a:r>
            <a:endParaRPr lang="en-US" sz="5400" dirty="0">
              <a:latin typeface="Arial" panose="020B0604020202020204" pitchFamily="34" charset="0"/>
              <a:cs typeface="Arial" panose="020B0604020202020204" pitchFamily="34" charset="0"/>
            </a:endParaRPr>
          </a:p>
          <a:p>
            <a:pPr marL="0" indent="0" algn="ctr" fontAlgn="auto">
              <a:spcAft>
                <a:spcPts val="0"/>
              </a:spcAft>
              <a:buFont typeface="Arial" panose="020B0604020202020204" pitchFamily="34" charset="0"/>
              <a:buNone/>
            </a:pPr>
            <a:endParaRPr lang="en-US" sz="5400" dirty="0">
              <a:latin typeface="Arial" panose="020B0604020202020204" pitchFamily="34" charset="0"/>
              <a:cs typeface="Arial" panose="020B0604020202020204" pitchFamily="34" charset="0"/>
            </a:endParaRPr>
          </a:p>
        </p:txBody>
      </p:sp>
      <p:grpSp>
        <p:nvGrpSpPr>
          <p:cNvPr id="9" name="Group 8"/>
          <p:cNvGrpSpPr>
            <a:grpSpLocks noChangeAspect="1"/>
          </p:cNvGrpSpPr>
          <p:nvPr/>
        </p:nvGrpSpPr>
        <p:grpSpPr>
          <a:xfrm>
            <a:off x="935033" y="1369993"/>
            <a:ext cx="7086600" cy="5139732"/>
            <a:chOff x="1322000" y="1071857"/>
            <a:chExt cx="6500000" cy="4714286"/>
          </a:xfrm>
        </p:grpSpPr>
        <p:pic>
          <p:nvPicPr>
            <p:cNvPr id="10" name="Picture 9"/>
            <p:cNvPicPr>
              <a:picLocks noChangeAspect="1"/>
            </p:cNvPicPr>
            <p:nvPr/>
          </p:nvPicPr>
          <p:blipFill>
            <a:blip r:embed="rId2"/>
            <a:stretch>
              <a:fillRect/>
            </a:stretch>
          </p:blipFill>
          <p:spPr>
            <a:xfrm>
              <a:off x="1322000" y="1071857"/>
              <a:ext cx="6500000" cy="4714286"/>
            </a:xfrm>
            <a:prstGeom prst="rect">
              <a:avLst/>
            </a:prstGeom>
          </p:spPr>
        </p:pic>
        <p:sp>
          <p:nvSpPr>
            <p:cNvPr id="11" name="Freeform 10"/>
            <p:cNvSpPr/>
            <p:nvPr/>
          </p:nvSpPr>
          <p:spPr>
            <a:xfrm>
              <a:off x="2021620" y="1405891"/>
              <a:ext cx="4776746" cy="3399182"/>
            </a:xfrm>
            <a:custGeom>
              <a:avLst/>
              <a:gdLst>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406887 w 6368995"/>
                <a:gd name="connsiteY8" fmla="*/ 3419061 h 4532243"/>
                <a:gd name="connsiteX9" fmla="*/ 5502303 w 6368995"/>
                <a:gd name="connsiteY9" fmla="*/ 2989690 h 4532243"/>
                <a:gd name="connsiteX10" fmla="*/ 5550011 w 6368995"/>
                <a:gd name="connsiteY10" fmla="*/ 2321781 h 4532243"/>
                <a:gd name="connsiteX11" fmla="*/ 5637475 w 6368995"/>
                <a:gd name="connsiteY11" fmla="*/ 1089329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502303 w 6368995"/>
                <a:gd name="connsiteY9" fmla="*/ 2989690 h 4532243"/>
                <a:gd name="connsiteX10" fmla="*/ 5550011 w 6368995"/>
                <a:gd name="connsiteY10" fmla="*/ 2321781 h 4532243"/>
                <a:gd name="connsiteX11" fmla="*/ 5637475 w 6368995"/>
                <a:gd name="connsiteY11" fmla="*/ 1089329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462547 w 6368995"/>
                <a:gd name="connsiteY9" fmla="*/ 2918128 h 4532243"/>
                <a:gd name="connsiteX10" fmla="*/ 5550011 w 6368995"/>
                <a:gd name="connsiteY10" fmla="*/ 2321781 h 4532243"/>
                <a:gd name="connsiteX11" fmla="*/ 5637475 w 6368995"/>
                <a:gd name="connsiteY11" fmla="*/ 1089329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462547 w 6368995"/>
                <a:gd name="connsiteY9" fmla="*/ 2918128 h 4532243"/>
                <a:gd name="connsiteX10" fmla="*/ 5494352 w 6368995"/>
                <a:gd name="connsiteY10" fmla="*/ 2297927 h 4532243"/>
                <a:gd name="connsiteX11" fmla="*/ 5637475 w 6368995"/>
                <a:gd name="connsiteY11" fmla="*/ 1089329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462547 w 6368995"/>
                <a:gd name="connsiteY9" fmla="*/ 2918128 h 4532243"/>
                <a:gd name="connsiteX10" fmla="*/ 5494352 w 6368995"/>
                <a:gd name="connsiteY10" fmla="*/ 2297927 h 4532243"/>
                <a:gd name="connsiteX11" fmla="*/ 5557962 w 6368995"/>
                <a:gd name="connsiteY11" fmla="*/ 1025718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462547 w 6368995"/>
                <a:gd name="connsiteY9" fmla="*/ 2918128 h 4532243"/>
                <a:gd name="connsiteX10" fmla="*/ 5494352 w 6368995"/>
                <a:gd name="connsiteY10" fmla="*/ 2297927 h 4532243"/>
                <a:gd name="connsiteX11" fmla="*/ 5557962 w 6368995"/>
                <a:gd name="connsiteY11" fmla="*/ 1025718 h 4532243"/>
                <a:gd name="connsiteX12" fmla="*/ 5565914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8995" h="4532243">
                  <a:moveTo>
                    <a:pt x="0" y="4532243"/>
                  </a:moveTo>
                  <a:lnTo>
                    <a:pt x="4277802" y="4500438"/>
                  </a:lnTo>
                  <a:lnTo>
                    <a:pt x="4524292" y="4468633"/>
                  </a:lnTo>
                  <a:lnTo>
                    <a:pt x="4699221" y="4389120"/>
                  </a:lnTo>
                  <a:lnTo>
                    <a:pt x="4937760" y="4253948"/>
                  </a:lnTo>
                  <a:lnTo>
                    <a:pt x="5104738" y="4102873"/>
                  </a:lnTo>
                  <a:lnTo>
                    <a:pt x="5255812" y="3919993"/>
                  </a:lnTo>
                  <a:lnTo>
                    <a:pt x="5335325" y="3689405"/>
                  </a:lnTo>
                  <a:lnTo>
                    <a:pt x="5383033" y="3395207"/>
                  </a:lnTo>
                  <a:lnTo>
                    <a:pt x="5462547" y="2918128"/>
                  </a:lnTo>
                  <a:lnTo>
                    <a:pt x="5494352" y="2297927"/>
                  </a:lnTo>
                  <a:lnTo>
                    <a:pt x="5557962" y="1025718"/>
                  </a:lnTo>
                  <a:cubicBezTo>
                    <a:pt x="5560613" y="683812"/>
                    <a:pt x="5563263" y="341906"/>
                    <a:pt x="5565914" y="0"/>
                  </a:cubicBezTo>
                  <a:lnTo>
                    <a:pt x="6368995" y="7951"/>
                  </a:lnTo>
                  <a:lnTo>
                    <a:pt x="6305385" y="866692"/>
                  </a:lnTo>
                  <a:lnTo>
                    <a:pt x="6233823" y="1550504"/>
                  </a:lnTo>
                  <a:lnTo>
                    <a:pt x="6186115" y="2194560"/>
                  </a:lnTo>
                  <a:lnTo>
                    <a:pt x="6074797" y="2838616"/>
                  </a:lnTo>
                  <a:lnTo>
                    <a:pt x="5947576" y="3442915"/>
                  </a:lnTo>
                  <a:lnTo>
                    <a:pt x="5732891" y="3975652"/>
                  </a:lnTo>
                  <a:lnTo>
                    <a:pt x="5494351" y="4277802"/>
                  </a:lnTo>
                  <a:lnTo>
                    <a:pt x="5303520" y="4373217"/>
                  </a:lnTo>
                  <a:lnTo>
                    <a:pt x="4874150" y="4500438"/>
                  </a:lnTo>
                  <a:lnTo>
                    <a:pt x="0" y="4532243"/>
                  </a:lnTo>
                  <a:close/>
                </a:path>
              </a:pathLst>
            </a:custGeom>
            <a:solidFill>
              <a:srgbClr val="FF99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tx1"/>
                </a:solidFill>
                <a:effectLst/>
                <a:uLnTx/>
                <a:uFillTx/>
                <a:latin typeface="Century Schoolbook" panose="02040604050505020304"/>
                <a:ea typeface="+mn-ea"/>
                <a:cs typeface="+mn-cs"/>
              </a:endParaRPr>
            </a:p>
          </p:txBody>
        </p:sp>
      </p:grpSp>
      <p:sp>
        <p:nvSpPr>
          <p:cNvPr id="12" name="Rectangle 11"/>
          <p:cNvSpPr/>
          <p:nvPr/>
        </p:nvSpPr>
        <p:spPr>
          <a:xfrm>
            <a:off x="10304748" y="6419568"/>
            <a:ext cx="1813317" cy="369332"/>
          </a:xfrm>
          <a:prstGeom prst="rect">
            <a:avLst/>
          </a:prstGeom>
        </p:spPr>
        <p:txBody>
          <a:bodyPr wrap="none">
            <a:spAutoFit/>
          </a:bodyPr>
          <a:lstStyle/>
          <a:p>
            <a:r>
              <a:rPr lang="en-US" i="1" dirty="0"/>
              <a:t>Cho et al., </a:t>
            </a:r>
            <a:r>
              <a:rPr lang="en-US" i="1" dirty="0" smtClean="0"/>
              <a:t>2019</a:t>
            </a:r>
            <a:endParaRPr lang="en-US" i="1" dirty="0"/>
          </a:p>
        </p:txBody>
      </p:sp>
      <p:sp>
        <p:nvSpPr>
          <p:cNvPr id="13" name="TextBox 12"/>
          <p:cNvSpPr txBox="1"/>
          <p:nvPr/>
        </p:nvSpPr>
        <p:spPr>
          <a:xfrm>
            <a:off x="7772400" y="1406440"/>
            <a:ext cx="4345665" cy="1569660"/>
          </a:xfrm>
          <a:prstGeom prst="rect">
            <a:avLst/>
          </a:prstGeom>
          <a:noFill/>
        </p:spPr>
        <p:txBody>
          <a:bodyPr wrap="square" rtlCol="0">
            <a:spAutoFit/>
          </a:bodyPr>
          <a:lstStyle/>
          <a:p>
            <a:r>
              <a:rPr lang="en-US" sz="3200" dirty="0"/>
              <a:t>Near-channel erosion rates increase </a:t>
            </a:r>
            <a:r>
              <a:rPr lang="en-US" sz="3200" dirty="0" smtClean="0"/>
              <a:t>at </a:t>
            </a:r>
            <a:r>
              <a:rPr lang="en-US" sz="3200" dirty="0"/>
              <a:t>high flows.</a:t>
            </a:r>
          </a:p>
        </p:txBody>
      </p:sp>
      <p:sp>
        <p:nvSpPr>
          <p:cNvPr id="14" name="TextBox 13"/>
          <p:cNvSpPr txBox="1"/>
          <p:nvPr/>
        </p:nvSpPr>
        <p:spPr>
          <a:xfrm>
            <a:off x="7783530" y="3587144"/>
            <a:ext cx="4345665" cy="2062103"/>
          </a:xfrm>
          <a:prstGeom prst="rect">
            <a:avLst/>
          </a:prstGeom>
          <a:noFill/>
        </p:spPr>
        <p:txBody>
          <a:bodyPr wrap="square" rtlCol="0">
            <a:spAutoFit/>
          </a:bodyPr>
          <a:lstStyle/>
          <a:p>
            <a:r>
              <a:rPr lang="en-US" sz="3200" dirty="0"/>
              <a:t>If we can decrease flows, we can lower erosion rates along bluffs.</a:t>
            </a:r>
          </a:p>
        </p:txBody>
      </p:sp>
      <p:sp>
        <p:nvSpPr>
          <p:cNvPr id="15" name="TextBox 14"/>
          <p:cNvSpPr txBox="1"/>
          <p:nvPr/>
        </p:nvSpPr>
        <p:spPr>
          <a:xfrm>
            <a:off x="264405" y="1300315"/>
            <a:ext cx="923330" cy="5209410"/>
          </a:xfrm>
          <a:prstGeom prst="rect">
            <a:avLst/>
          </a:prstGeom>
          <a:solidFill>
            <a:schemeClr val="bg1"/>
          </a:solidFill>
          <a:ln>
            <a:noFill/>
          </a:ln>
        </p:spPr>
        <p:txBody>
          <a:bodyPr vert="vert270" wrap="square" rtlCol="0">
            <a:spAutoFit/>
          </a:bodyPr>
          <a:lstStyle/>
          <a:p>
            <a:pPr algn="ctr" fontAlgn="auto">
              <a:spcBef>
                <a:spcPts val="0"/>
              </a:spcBef>
              <a:spcAft>
                <a:spcPts val="0"/>
              </a:spcAft>
            </a:pPr>
            <a:r>
              <a:rPr lang="en-US" sz="2400" dirty="0">
                <a:ea typeface="+mn-ea"/>
                <a:cs typeface="Arial" panose="020B0604020202020204" pitchFamily="34" charset="0"/>
              </a:rPr>
              <a:t>Sediment Supply from</a:t>
            </a:r>
          </a:p>
          <a:p>
            <a:pPr algn="ctr" fontAlgn="auto">
              <a:spcBef>
                <a:spcPts val="0"/>
              </a:spcBef>
              <a:spcAft>
                <a:spcPts val="0"/>
              </a:spcAft>
            </a:pPr>
            <a:r>
              <a:rPr lang="en-US" sz="2400" dirty="0">
                <a:ea typeface="+mn-ea"/>
                <a:cs typeface="Arial" panose="020B0604020202020204" pitchFamily="34" charset="0"/>
              </a:rPr>
              <a:t>Incised Zone </a:t>
            </a:r>
            <a:r>
              <a:rPr lang="en-US" sz="1600" dirty="0">
                <a:ea typeface="+mn-ea"/>
                <a:cs typeface="Arial" panose="020B0604020202020204" pitchFamily="34" charset="0"/>
              </a:rPr>
              <a:t>(Mg/day/km)</a:t>
            </a:r>
            <a:r>
              <a:rPr lang="en-US" sz="2400" dirty="0">
                <a:ea typeface="+mn-ea"/>
                <a:cs typeface="Arial" panose="020B0604020202020204" pitchFamily="34" charset="0"/>
              </a:rPr>
              <a:t> </a:t>
            </a:r>
          </a:p>
        </p:txBody>
      </p:sp>
      <p:sp>
        <p:nvSpPr>
          <p:cNvPr id="16" name="TextBox 15"/>
          <p:cNvSpPr txBox="1"/>
          <p:nvPr/>
        </p:nvSpPr>
        <p:spPr>
          <a:xfrm>
            <a:off x="1187735" y="6188736"/>
            <a:ext cx="6833898" cy="461665"/>
          </a:xfrm>
          <a:prstGeom prst="rect">
            <a:avLst/>
          </a:prstGeom>
          <a:solidFill>
            <a:schemeClr val="bg1"/>
          </a:solidFill>
          <a:ln>
            <a:noFill/>
          </a:ln>
        </p:spPr>
        <p:txBody>
          <a:bodyPr wrap="square" rtlCol="0">
            <a:spAutoFit/>
          </a:bodyPr>
          <a:lstStyle/>
          <a:p>
            <a:pPr algn="ctr" fontAlgn="auto">
              <a:spcBef>
                <a:spcPts val="0"/>
              </a:spcBef>
              <a:spcAft>
                <a:spcPts val="0"/>
              </a:spcAft>
            </a:pPr>
            <a:r>
              <a:rPr lang="en-US" sz="2400" dirty="0">
                <a:ea typeface="+mn-ea"/>
                <a:cs typeface="Arial" panose="020B0604020202020204" pitchFamily="34" charset="0"/>
              </a:rPr>
              <a:t>Normalized River Discharge </a:t>
            </a:r>
            <a:r>
              <a:rPr lang="en-US" sz="1600" dirty="0">
                <a:ea typeface="+mn-ea"/>
                <a:cs typeface="Arial" panose="020B0604020202020204" pitchFamily="34" charset="0"/>
              </a:rPr>
              <a:t>(m</a:t>
            </a:r>
            <a:r>
              <a:rPr lang="en-US" sz="1600" baseline="30000" dirty="0">
                <a:ea typeface="+mn-ea"/>
                <a:cs typeface="Arial" panose="020B0604020202020204" pitchFamily="34" charset="0"/>
              </a:rPr>
              <a:t>3</a:t>
            </a:r>
            <a:r>
              <a:rPr lang="en-US" sz="1600" dirty="0">
                <a:ea typeface="+mn-ea"/>
                <a:cs typeface="Arial" panose="020B0604020202020204" pitchFamily="34" charset="0"/>
              </a:rPr>
              <a:t>/s/km</a:t>
            </a:r>
            <a:r>
              <a:rPr lang="en-US" sz="1600" baseline="30000" dirty="0">
                <a:ea typeface="+mn-ea"/>
                <a:cs typeface="Arial" panose="020B0604020202020204" pitchFamily="34" charset="0"/>
              </a:rPr>
              <a:t>2</a:t>
            </a:r>
            <a:r>
              <a:rPr lang="en-US" sz="1600" dirty="0">
                <a:ea typeface="+mn-ea"/>
                <a:cs typeface="Arial" panose="020B0604020202020204" pitchFamily="34" charset="0"/>
              </a:rPr>
              <a:t>)</a:t>
            </a:r>
            <a:r>
              <a:rPr lang="en-US" sz="2400" dirty="0">
                <a:ea typeface="+mn-ea"/>
                <a:cs typeface="Arial" panose="020B0604020202020204" pitchFamily="34" charset="0"/>
              </a:rPr>
              <a:t> </a:t>
            </a:r>
          </a:p>
        </p:txBody>
      </p:sp>
      <p:sp>
        <p:nvSpPr>
          <p:cNvPr id="2" name="5-Point Star 1"/>
          <p:cNvSpPr/>
          <p:nvPr/>
        </p:nvSpPr>
        <p:spPr>
          <a:xfrm>
            <a:off x="1820703" y="5211517"/>
            <a:ext cx="489884" cy="4572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2590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04167E-6 2.96296E-6 L -1.04167E-6 0.00023 L 0.00886 0.00139 C 0.01107 0.00185 0.01315 0.00254 0.01524 0.00301 C 0.01836 0.00347 0.02136 0.00393 0.02435 0.0044 L 0.03164 0.00902 L 0.03399 0.01041 L 0.03659 0.01203 L 0.06667 0.01041 C 0.06849 0.01018 0.07044 0.00926 0.07227 0.00902 C 0.07695 0.00833 0.08164 0.00764 0.0862 0.0074 L 0.14805 0.00602 L 0.15456 0.0044 C 0.17383 0.00069 0.15469 0.00486 0.17005 0.00139 C 0.17734 -0.00301 0.16901 0.00162 0.18633 -0.00162 C 0.18724 -0.00162 0.18789 -0.00301 0.1888 -0.00301 C 0.21107 -0.00394 0.23333 -0.00417 0.25547 -0.00463 C 0.2612 -0.00787 0.2543 -0.00394 0.26211 -0.00764 C 0.26289 -0.00787 0.26367 -0.0088 0.26458 -0.00903 C 0.26667 -0.00973 0.26888 -0.00996 0.27096 -0.01065 L 0.27591 -0.01366 C 0.27682 -0.01412 0.27774 -0.01435 0.27839 -0.01505 C 0.2806 -0.01713 0.28255 -0.01968 0.2849 -0.02107 L 0.28971 -0.02408 C 0.29063 -0.025 0.29141 -0.02639 0.29232 -0.02709 C 0.30039 -0.03357 0.28932 -0.02153 0.30039 -0.03148 C 0.3043 -0.03519 0.30248 -0.0338 0.30612 -0.03611 C 0.31302 -0.04885 0.30169 -0.02894 0.31016 -0.04051 C 0.31172 -0.0426 0.31289 -0.0456 0.31419 -0.04792 C 0.31498 -0.04931 0.31576 -0.05 0.31667 -0.05093 C 0.31719 -0.05255 0.31771 -0.05417 0.31836 -0.05556 C 0.32292 -0.06621 0.31654 -0.04908 0.32162 -0.06297 C 0.32188 -0.06459 0.32188 -0.06621 0.3224 -0.0676 C 0.32513 -0.07523 0.32591 -0.06898 0.328 -0.08102 C 0.33021 -0.09236 0.32734 -0.07824 0.33047 -0.09005 C 0.33086 -0.09144 0.33086 -0.09306 0.33125 -0.09445 C 0.33425 -0.10533 0.33164 -0.0919 0.33451 -0.10486 C 0.3375 -0.11829 0.33464 -0.10973 0.33789 -0.11852 C 0.33984 -0.13357 0.33867 -0.12639 0.34115 -0.13935 L 0.3418 -0.14398 C 0.34219 -0.14746 0.34219 -0.15093 0.34271 -0.1544 C 0.3431 -0.15741 0.34401 -0.16019 0.3444 -0.16343 C 0.34505 -0.16875 0.34544 -0.17477 0.34675 -0.17986 C 0.34896 -0.1875 0.34909 -0.18727 0.35 -0.19792 C 0.35026 -0.20093 0.35052 -0.20394 0.35091 -0.20672 C 0.35104 -0.20834 0.35143 -0.20973 0.35169 -0.21135 C 0.35208 -0.2132 0.35234 -0.21528 0.35261 -0.21736 C 0.353 -0.22107 0.3543 -0.23496 0.35495 -0.23681 L 0.35664 -0.24121 C 0.35677 -0.24375 0.35703 -0.2463 0.35729 -0.24885 C 0.35755 -0.2507 0.35794 -0.25278 0.3582 -0.25463 C 0.35846 -0.25764 0.35873 -0.26065 0.35899 -0.26366 C 0.35925 -0.26574 0.35951 -0.26783 0.3599 -0.26968 C 0.36042 -0.27269 0.36107 -0.2757 0.36146 -0.27871 L 0.36224 -0.28611 C 0.36289 -0.32477 0.36211 -0.3632 0.36393 -0.40162 C 0.36419 -0.40764 0.36432 -0.41366 0.36471 -0.41945 C 0.36484 -0.42153 0.36524 -0.42361 0.3655 -0.42547 C 0.36589 -0.42894 0.36602 -0.43264 0.36641 -0.43611 C 0.36693 -0.4426 0.3681 -0.44885 0.3681 -0.45556 L 0.3681 -0.46736 " pathEditMode="relative" rAng="0" ptsTypes="AAAAAAAAAAAAAAAAAAAAAAAAAAAAAAAAAAAAAAAAAAAAAAAAAAAAAAAAAAAAA">
                                      <p:cBhvr>
                                        <p:cTn id="6" dur="2000" fill="hold"/>
                                        <p:tgtEl>
                                          <p:spTgt spid="2"/>
                                        </p:tgtEl>
                                        <p:attrNameLst>
                                          <p:attrName>ppt_x</p:attrName>
                                          <p:attrName>ppt_y</p:attrName>
                                        </p:attrNameLst>
                                      </p:cBhvr>
                                      <p:rCtr x="18398" y="-2277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64405" y="143531"/>
            <a:ext cx="11698995" cy="1066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5400" dirty="0" smtClean="0">
                <a:latin typeface="Arial" panose="020B0604020202020204" pitchFamily="34" charset="0"/>
                <a:cs typeface="Arial" panose="020B0604020202020204" pitchFamily="34" charset="0"/>
              </a:rPr>
              <a:t>At what flows is erosion happening?  </a:t>
            </a:r>
            <a:endParaRPr lang="en-US" sz="5400" dirty="0">
              <a:latin typeface="Arial" panose="020B0604020202020204" pitchFamily="34" charset="0"/>
              <a:cs typeface="Arial" panose="020B0604020202020204" pitchFamily="34" charset="0"/>
            </a:endParaRPr>
          </a:p>
          <a:p>
            <a:pPr marL="0" indent="0" algn="ctr" fontAlgn="auto">
              <a:spcAft>
                <a:spcPts val="0"/>
              </a:spcAft>
              <a:buFont typeface="Arial" panose="020B0604020202020204" pitchFamily="34" charset="0"/>
              <a:buNone/>
            </a:pPr>
            <a:endParaRPr lang="en-US" sz="5400" dirty="0">
              <a:latin typeface="Arial" panose="020B0604020202020204" pitchFamily="34" charset="0"/>
              <a:cs typeface="Arial" panose="020B0604020202020204" pitchFamily="34" charset="0"/>
            </a:endParaRPr>
          </a:p>
        </p:txBody>
      </p:sp>
      <p:grpSp>
        <p:nvGrpSpPr>
          <p:cNvPr id="9" name="Group 8"/>
          <p:cNvGrpSpPr>
            <a:grpSpLocks noChangeAspect="1"/>
          </p:cNvGrpSpPr>
          <p:nvPr/>
        </p:nvGrpSpPr>
        <p:grpSpPr>
          <a:xfrm>
            <a:off x="935033" y="1369993"/>
            <a:ext cx="7086600" cy="5139732"/>
            <a:chOff x="1322000" y="1071857"/>
            <a:chExt cx="6500000" cy="4714286"/>
          </a:xfrm>
        </p:grpSpPr>
        <p:pic>
          <p:nvPicPr>
            <p:cNvPr id="10" name="Picture 9"/>
            <p:cNvPicPr>
              <a:picLocks noChangeAspect="1"/>
            </p:cNvPicPr>
            <p:nvPr/>
          </p:nvPicPr>
          <p:blipFill>
            <a:blip r:embed="rId2"/>
            <a:stretch>
              <a:fillRect/>
            </a:stretch>
          </p:blipFill>
          <p:spPr>
            <a:xfrm>
              <a:off x="1322000" y="1071857"/>
              <a:ext cx="6500000" cy="4714286"/>
            </a:xfrm>
            <a:prstGeom prst="rect">
              <a:avLst/>
            </a:prstGeom>
          </p:spPr>
        </p:pic>
        <p:sp>
          <p:nvSpPr>
            <p:cNvPr id="11" name="Freeform 10"/>
            <p:cNvSpPr/>
            <p:nvPr/>
          </p:nvSpPr>
          <p:spPr>
            <a:xfrm>
              <a:off x="2021620" y="1405891"/>
              <a:ext cx="4776746" cy="3399182"/>
            </a:xfrm>
            <a:custGeom>
              <a:avLst/>
              <a:gdLst>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406887 w 6368995"/>
                <a:gd name="connsiteY8" fmla="*/ 3419061 h 4532243"/>
                <a:gd name="connsiteX9" fmla="*/ 5502303 w 6368995"/>
                <a:gd name="connsiteY9" fmla="*/ 2989690 h 4532243"/>
                <a:gd name="connsiteX10" fmla="*/ 5550011 w 6368995"/>
                <a:gd name="connsiteY10" fmla="*/ 2321781 h 4532243"/>
                <a:gd name="connsiteX11" fmla="*/ 5637475 w 6368995"/>
                <a:gd name="connsiteY11" fmla="*/ 1089329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502303 w 6368995"/>
                <a:gd name="connsiteY9" fmla="*/ 2989690 h 4532243"/>
                <a:gd name="connsiteX10" fmla="*/ 5550011 w 6368995"/>
                <a:gd name="connsiteY10" fmla="*/ 2321781 h 4532243"/>
                <a:gd name="connsiteX11" fmla="*/ 5637475 w 6368995"/>
                <a:gd name="connsiteY11" fmla="*/ 1089329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462547 w 6368995"/>
                <a:gd name="connsiteY9" fmla="*/ 2918128 h 4532243"/>
                <a:gd name="connsiteX10" fmla="*/ 5550011 w 6368995"/>
                <a:gd name="connsiteY10" fmla="*/ 2321781 h 4532243"/>
                <a:gd name="connsiteX11" fmla="*/ 5637475 w 6368995"/>
                <a:gd name="connsiteY11" fmla="*/ 1089329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462547 w 6368995"/>
                <a:gd name="connsiteY9" fmla="*/ 2918128 h 4532243"/>
                <a:gd name="connsiteX10" fmla="*/ 5494352 w 6368995"/>
                <a:gd name="connsiteY10" fmla="*/ 2297927 h 4532243"/>
                <a:gd name="connsiteX11" fmla="*/ 5637475 w 6368995"/>
                <a:gd name="connsiteY11" fmla="*/ 1089329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462547 w 6368995"/>
                <a:gd name="connsiteY9" fmla="*/ 2918128 h 4532243"/>
                <a:gd name="connsiteX10" fmla="*/ 5494352 w 6368995"/>
                <a:gd name="connsiteY10" fmla="*/ 2297927 h 4532243"/>
                <a:gd name="connsiteX11" fmla="*/ 5557962 w 6368995"/>
                <a:gd name="connsiteY11" fmla="*/ 1025718 h 4532243"/>
                <a:gd name="connsiteX12" fmla="*/ 5685183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 name="connsiteX0" fmla="*/ 0 w 6368995"/>
                <a:gd name="connsiteY0" fmla="*/ 4532243 h 4532243"/>
                <a:gd name="connsiteX1" fmla="*/ 4277802 w 6368995"/>
                <a:gd name="connsiteY1" fmla="*/ 4500438 h 4532243"/>
                <a:gd name="connsiteX2" fmla="*/ 4524292 w 6368995"/>
                <a:gd name="connsiteY2" fmla="*/ 4468633 h 4532243"/>
                <a:gd name="connsiteX3" fmla="*/ 4699221 w 6368995"/>
                <a:gd name="connsiteY3" fmla="*/ 4389120 h 4532243"/>
                <a:gd name="connsiteX4" fmla="*/ 4937760 w 6368995"/>
                <a:gd name="connsiteY4" fmla="*/ 4253948 h 4532243"/>
                <a:gd name="connsiteX5" fmla="*/ 5104738 w 6368995"/>
                <a:gd name="connsiteY5" fmla="*/ 4102873 h 4532243"/>
                <a:gd name="connsiteX6" fmla="*/ 5255812 w 6368995"/>
                <a:gd name="connsiteY6" fmla="*/ 3919993 h 4532243"/>
                <a:gd name="connsiteX7" fmla="*/ 5335325 w 6368995"/>
                <a:gd name="connsiteY7" fmla="*/ 3689405 h 4532243"/>
                <a:gd name="connsiteX8" fmla="*/ 5383033 w 6368995"/>
                <a:gd name="connsiteY8" fmla="*/ 3395207 h 4532243"/>
                <a:gd name="connsiteX9" fmla="*/ 5462547 w 6368995"/>
                <a:gd name="connsiteY9" fmla="*/ 2918128 h 4532243"/>
                <a:gd name="connsiteX10" fmla="*/ 5494352 w 6368995"/>
                <a:gd name="connsiteY10" fmla="*/ 2297927 h 4532243"/>
                <a:gd name="connsiteX11" fmla="*/ 5557962 w 6368995"/>
                <a:gd name="connsiteY11" fmla="*/ 1025718 h 4532243"/>
                <a:gd name="connsiteX12" fmla="*/ 5565914 w 6368995"/>
                <a:gd name="connsiteY12" fmla="*/ 0 h 4532243"/>
                <a:gd name="connsiteX13" fmla="*/ 6368995 w 6368995"/>
                <a:gd name="connsiteY13" fmla="*/ 7951 h 4532243"/>
                <a:gd name="connsiteX14" fmla="*/ 6305385 w 6368995"/>
                <a:gd name="connsiteY14" fmla="*/ 866692 h 4532243"/>
                <a:gd name="connsiteX15" fmla="*/ 6233823 w 6368995"/>
                <a:gd name="connsiteY15" fmla="*/ 1550504 h 4532243"/>
                <a:gd name="connsiteX16" fmla="*/ 6186115 w 6368995"/>
                <a:gd name="connsiteY16" fmla="*/ 2194560 h 4532243"/>
                <a:gd name="connsiteX17" fmla="*/ 6074797 w 6368995"/>
                <a:gd name="connsiteY17" fmla="*/ 2838616 h 4532243"/>
                <a:gd name="connsiteX18" fmla="*/ 5947576 w 6368995"/>
                <a:gd name="connsiteY18" fmla="*/ 3442915 h 4532243"/>
                <a:gd name="connsiteX19" fmla="*/ 5732891 w 6368995"/>
                <a:gd name="connsiteY19" fmla="*/ 3975652 h 4532243"/>
                <a:gd name="connsiteX20" fmla="*/ 5494351 w 6368995"/>
                <a:gd name="connsiteY20" fmla="*/ 4277802 h 4532243"/>
                <a:gd name="connsiteX21" fmla="*/ 5303520 w 6368995"/>
                <a:gd name="connsiteY21" fmla="*/ 4373217 h 4532243"/>
                <a:gd name="connsiteX22" fmla="*/ 4874150 w 6368995"/>
                <a:gd name="connsiteY22" fmla="*/ 4500438 h 4532243"/>
                <a:gd name="connsiteX23" fmla="*/ 0 w 6368995"/>
                <a:gd name="connsiteY23" fmla="*/ 4532243 h 453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8995" h="4532243">
                  <a:moveTo>
                    <a:pt x="0" y="4532243"/>
                  </a:moveTo>
                  <a:lnTo>
                    <a:pt x="4277802" y="4500438"/>
                  </a:lnTo>
                  <a:lnTo>
                    <a:pt x="4524292" y="4468633"/>
                  </a:lnTo>
                  <a:lnTo>
                    <a:pt x="4699221" y="4389120"/>
                  </a:lnTo>
                  <a:lnTo>
                    <a:pt x="4937760" y="4253948"/>
                  </a:lnTo>
                  <a:lnTo>
                    <a:pt x="5104738" y="4102873"/>
                  </a:lnTo>
                  <a:lnTo>
                    <a:pt x="5255812" y="3919993"/>
                  </a:lnTo>
                  <a:lnTo>
                    <a:pt x="5335325" y="3689405"/>
                  </a:lnTo>
                  <a:lnTo>
                    <a:pt x="5383033" y="3395207"/>
                  </a:lnTo>
                  <a:lnTo>
                    <a:pt x="5462547" y="2918128"/>
                  </a:lnTo>
                  <a:lnTo>
                    <a:pt x="5494352" y="2297927"/>
                  </a:lnTo>
                  <a:lnTo>
                    <a:pt x="5557962" y="1025718"/>
                  </a:lnTo>
                  <a:cubicBezTo>
                    <a:pt x="5560613" y="683812"/>
                    <a:pt x="5563263" y="341906"/>
                    <a:pt x="5565914" y="0"/>
                  </a:cubicBezTo>
                  <a:lnTo>
                    <a:pt x="6368995" y="7951"/>
                  </a:lnTo>
                  <a:lnTo>
                    <a:pt x="6305385" y="866692"/>
                  </a:lnTo>
                  <a:lnTo>
                    <a:pt x="6233823" y="1550504"/>
                  </a:lnTo>
                  <a:lnTo>
                    <a:pt x="6186115" y="2194560"/>
                  </a:lnTo>
                  <a:lnTo>
                    <a:pt x="6074797" y="2838616"/>
                  </a:lnTo>
                  <a:lnTo>
                    <a:pt x="5947576" y="3442915"/>
                  </a:lnTo>
                  <a:lnTo>
                    <a:pt x="5732891" y="3975652"/>
                  </a:lnTo>
                  <a:lnTo>
                    <a:pt x="5494351" y="4277802"/>
                  </a:lnTo>
                  <a:lnTo>
                    <a:pt x="5303520" y="4373217"/>
                  </a:lnTo>
                  <a:lnTo>
                    <a:pt x="4874150" y="4500438"/>
                  </a:lnTo>
                  <a:lnTo>
                    <a:pt x="0" y="4532243"/>
                  </a:lnTo>
                  <a:close/>
                </a:path>
              </a:pathLst>
            </a:custGeom>
            <a:solidFill>
              <a:srgbClr val="FF99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tx1"/>
                </a:solidFill>
                <a:effectLst/>
                <a:uLnTx/>
                <a:uFillTx/>
                <a:latin typeface="Century Schoolbook" panose="02040604050505020304"/>
                <a:ea typeface="+mn-ea"/>
                <a:cs typeface="+mn-cs"/>
              </a:endParaRPr>
            </a:p>
          </p:txBody>
        </p:sp>
      </p:grpSp>
      <p:sp>
        <p:nvSpPr>
          <p:cNvPr id="12" name="Rectangle 11"/>
          <p:cNvSpPr/>
          <p:nvPr/>
        </p:nvSpPr>
        <p:spPr>
          <a:xfrm>
            <a:off x="10304748" y="6419568"/>
            <a:ext cx="1813317" cy="369332"/>
          </a:xfrm>
          <a:prstGeom prst="rect">
            <a:avLst/>
          </a:prstGeom>
        </p:spPr>
        <p:txBody>
          <a:bodyPr wrap="none">
            <a:spAutoFit/>
          </a:bodyPr>
          <a:lstStyle/>
          <a:p>
            <a:r>
              <a:rPr lang="en-US" i="1" dirty="0"/>
              <a:t>Cho et al., </a:t>
            </a:r>
            <a:r>
              <a:rPr lang="en-US" i="1" dirty="0" smtClean="0"/>
              <a:t>2019</a:t>
            </a:r>
            <a:endParaRPr lang="en-US" i="1" dirty="0"/>
          </a:p>
        </p:txBody>
      </p:sp>
      <p:sp>
        <p:nvSpPr>
          <p:cNvPr id="13" name="TextBox 12"/>
          <p:cNvSpPr txBox="1"/>
          <p:nvPr/>
        </p:nvSpPr>
        <p:spPr>
          <a:xfrm>
            <a:off x="7772400" y="1406440"/>
            <a:ext cx="4345665" cy="1569660"/>
          </a:xfrm>
          <a:prstGeom prst="rect">
            <a:avLst/>
          </a:prstGeom>
          <a:noFill/>
        </p:spPr>
        <p:txBody>
          <a:bodyPr wrap="square" rtlCol="0">
            <a:spAutoFit/>
          </a:bodyPr>
          <a:lstStyle/>
          <a:p>
            <a:r>
              <a:rPr lang="en-US" sz="3200" dirty="0"/>
              <a:t>Near-channel erosion rates increase </a:t>
            </a:r>
            <a:r>
              <a:rPr lang="en-US" sz="3200" dirty="0" smtClean="0"/>
              <a:t>at </a:t>
            </a:r>
            <a:r>
              <a:rPr lang="en-US" sz="3200" dirty="0"/>
              <a:t>high flows.</a:t>
            </a:r>
          </a:p>
        </p:txBody>
      </p:sp>
      <p:sp>
        <p:nvSpPr>
          <p:cNvPr id="14" name="TextBox 13"/>
          <p:cNvSpPr txBox="1"/>
          <p:nvPr/>
        </p:nvSpPr>
        <p:spPr>
          <a:xfrm>
            <a:off x="7783530" y="3587144"/>
            <a:ext cx="4345665" cy="2062103"/>
          </a:xfrm>
          <a:prstGeom prst="rect">
            <a:avLst/>
          </a:prstGeom>
          <a:noFill/>
        </p:spPr>
        <p:txBody>
          <a:bodyPr wrap="square" rtlCol="0">
            <a:spAutoFit/>
          </a:bodyPr>
          <a:lstStyle/>
          <a:p>
            <a:r>
              <a:rPr lang="en-US" sz="3200" dirty="0"/>
              <a:t>If we can decrease flows, we can lower erosion rates along bluffs.</a:t>
            </a:r>
          </a:p>
        </p:txBody>
      </p:sp>
      <p:sp>
        <p:nvSpPr>
          <p:cNvPr id="15" name="TextBox 14"/>
          <p:cNvSpPr txBox="1"/>
          <p:nvPr/>
        </p:nvSpPr>
        <p:spPr>
          <a:xfrm>
            <a:off x="264405" y="1300315"/>
            <a:ext cx="923330" cy="5209410"/>
          </a:xfrm>
          <a:prstGeom prst="rect">
            <a:avLst/>
          </a:prstGeom>
          <a:solidFill>
            <a:schemeClr val="bg1"/>
          </a:solidFill>
          <a:ln>
            <a:noFill/>
          </a:ln>
        </p:spPr>
        <p:txBody>
          <a:bodyPr vert="vert270" wrap="square" rtlCol="0">
            <a:spAutoFit/>
          </a:bodyPr>
          <a:lstStyle/>
          <a:p>
            <a:pPr algn="ctr" fontAlgn="auto">
              <a:spcBef>
                <a:spcPts val="0"/>
              </a:spcBef>
              <a:spcAft>
                <a:spcPts val="0"/>
              </a:spcAft>
            </a:pPr>
            <a:r>
              <a:rPr lang="en-US" sz="2400" dirty="0">
                <a:ea typeface="+mn-ea"/>
                <a:cs typeface="Arial" panose="020B0604020202020204" pitchFamily="34" charset="0"/>
              </a:rPr>
              <a:t>Sediment Supply from</a:t>
            </a:r>
          </a:p>
          <a:p>
            <a:pPr algn="ctr" fontAlgn="auto">
              <a:spcBef>
                <a:spcPts val="0"/>
              </a:spcBef>
              <a:spcAft>
                <a:spcPts val="0"/>
              </a:spcAft>
            </a:pPr>
            <a:r>
              <a:rPr lang="en-US" sz="2400" dirty="0">
                <a:ea typeface="+mn-ea"/>
                <a:cs typeface="Arial" panose="020B0604020202020204" pitchFamily="34" charset="0"/>
              </a:rPr>
              <a:t>Incised Zone </a:t>
            </a:r>
            <a:r>
              <a:rPr lang="en-US" sz="1600" dirty="0">
                <a:ea typeface="+mn-ea"/>
                <a:cs typeface="Arial" panose="020B0604020202020204" pitchFamily="34" charset="0"/>
              </a:rPr>
              <a:t>(Mg/day/km)</a:t>
            </a:r>
            <a:r>
              <a:rPr lang="en-US" sz="2400" dirty="0">
                <a:ea typeface="+mn-ea"/>
                <a:cs typeface="Arial" panose="020B0604020202020204" pitchFamily="34" charset="0"/>
              </a:rPr>
              <a:t> </a:t>
            </a:r>
          </a:p>
        </p:txBody>
      </p:sp>
      <p:sp>
        <p:nvSpPr>
          <p:cNvPr id="16" name="TextBox 15"/>
          <p:cNvSpPr txBox="1"/>
          <p:nvPr/>
        </p:nvSpPr>
        <p:spPr>
          <a:xfrm>
            <a:off x="1187735" y="6188736"/>
            <a:ext cx="6833898" cy="461665"/>
          </a:xfrm>
          <a:prstGeom prst="rect">
            <a:avLst/>
          </a:prstGeom>
          <a:solidFill>
            <a:schemeClr val="bg1"/>
          </a:solidFill>
          <a:ln>
            <a:noFill/>
          </a:ln>
        </p:spPr>
        <p:txBody>
          <a:bodyPr wrap="square" rtlCol="0">
            <a:spAutoFit/>
          </a:bodyPr>
          <a:lstStyle/>
          <a:p>
            <a:pPr algn="ctr" fontAlgn="auto">
              <a:spcBef>
                <a:spcPts val="0"/>
              </a:spcBef>
              <a:spcAft>
                <a:spcPts val="0"/>
              </a:spcAft>
            </a:pPr>
            <a:r>
              <a:rPr lang="en-US" sz="2400" dirty="0">
                <a:ea typeface="+mn-ea"/>
                <a:cs typeface="Arial" panose="020B0604020202020204" pitchFamily="34" charset="0"/>
              </a:rPr>
              <a:t>Normalized River Discharge </a:t>
            </a:r>
            <a:r>
              <a:rPr lang="en-US" sz="1600" dirty="0">
                <a:ea typeface="+mn-ea"/>
                <a:cs typeface="Arial" panose="020B0604020202020204" pitchFamily="34" charset="0"/>
              </a:rPr>
              <a:t>(m</a:t>
            </a:r>
            <a:r>
              <a:rPr lang="en-US" sz="1600" baseline="30000" dirty="0">
                <a:ea typeface="+mn-ea"/>
                <a:cs typeface="Arial" panose="020B0604020202020204" pitchFamily="34" charset="0"/>
              </a:rPr>
              <a:t>3</a:t>
            </a:r>
            <a:r>
              <a:rPr lang="en-US" sz="1600" dirty="0">
                <a:ea typeface="+mn-ea"/>
                <a:cs typeface="Arial" panose="020B0604020202020204" pitchFamily="34" charset="0"/>
              </a:rPr>
              <a:t>/s/km</a:t>
            </a:r>
            <a:r>
              <a:rPr lang="en-US" sz="1600" baseline="30000" dirty="0">
                <a:ea typeface="+mn-ea"/>
                <a:cs typeface="Arial" panose="020B0604020202020204" pitchFamily="34" charset="0"/>
              </a:rPr>
              <a:t>2</a:t>
            </a:r>
            <a:r>
              <a:rPr lang="en-US" sz="1600" dirty="0">
                <a:ea typeface="+mn-ea"/>
                <a:cs typeface="Arial" panose="020B0604020202020204" pitchFamily="34" charset="0"/>
              </a:rPr>
              <a:t>)</a:t>
            </a:r>
            <a:r>
              <a:rPr lang="en-US" sz="2400" dirty="0">
                <a:ea typeface="+mn-ea"/>
                <a:cs typeface="Arial" panose="020B0604020202020204" pitchFamily="34" charset="0"/>
              </a:rPr>
              <a:t> </a:t>
            </a:r>
          </a:p>
        </p:txBody>
      </p:sp>
      <p:sp>
        <p:nvSpPr>
          <p:cNvPr id="17" name="5-Point Star 16"/>
          <p:cNvSpPr/>
          <p:nvPr/>
        </p:nvSpPr>
        <p:spPr>
          <a:xfrm>
            <a:off x="6330092" y="2057400"/>
            <a:ext cx="489884" cy="4572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126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0224 0.33819 " pathEditMode="relative" ptsTypes="AA">
                                      <p:cBhvr>
                                        <p:cTn id="6"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4006" y="-76200"/>
            <a:ext cx="10855994"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solidFill>
                  <a:schemeClr val="tx1"/>
                </a:solidFill>
              </a:rPr>
              <a:t>How can we reduce sediment loading?</a:t>
            </a:r>
          </a:p>
        </p:txBody>
      </p:sp>
      <p:pic>
        <p:nvPicPr>
          <p:cNvPr id="3" name="Picture 2" descr="http://stmedia.startribune.com/images/1river1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232" y="1256397"/>
            <a:ext cx="4134493" cy="68208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00827" y="6260068"/>
            <a:ext cx="4130316" cy="369332"/>
          </a:xfrm>
          <a:prstGeom prst="rect">
            <a:avLst/>
          </a:prstGeom>
          <a:noFill/>
        </p:spPr>
        <p:txBody>
          <a:bodyPr wrap="square" rtlCol="0">
            <a:spAutoFit/>
          </a:bodyPr>
          <a:lstStyle/>
          <a:p>
            <a:r>
              <a:rPr lang="en-US" i="1" dirty="0">
                <a:solidFill>
                  <a:srgbClr val="000000"/>
                </a:solidFill>
              </a:rPr>
              <a:t>Photo: Star Tribune</a:t>
            </a:r>
          </a:p>
        </p:txBody>
      </p:sp>
      <p:grpSp>
        <p:nvGrpSpPr>
          <p:cNvPr id="5" name="Group 4"/>
          <p:cNvGrpSpPr/>
          <p:nvPr/>
        </p:nvGrpSpPr>
        <p:grpSpPr>
          <a:xfrm>
            <a:off x="7239000" y="2829114"/>
            <a:ext cx="3276600" cy="2182267"/>
            <a:chOff x="160020" y="1447800"/>
            <a:chExt cx="3276600" cy="2182267"/>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 y="1447800"/>
              <a:ext cx="3276600" cy="2182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0020" y="3323927"/>
              <a:ext cx="619080" cy="276999"/>
            </a:xfrm>
            <a:prstGeom prst="rect">
              <a:avLst/>
            </a:prstGeom>
            <a:noFill/>
          </p:spPr>
          <p:txBody>
            <a:bodyPr wrap="none" rtlCol="0">
              <a:spAutoFit/>
            </a:bodyPr>
            <a:lstStyle/>
            <a:p>
              <a:r>
                <a:rPr lang="en-US" sz="1200" i="1" dirty="0">
                  <a:solidFill>
                    <a:srgbClr val="000000"/>
                  </a:solidFill>
                </a:rPr>
                <a:t>NRCS</a:t>
              </a:r>
            </a:p>
          </p:txBody>
        </p:sp>
      </p:grpSp>
      <p:grpSp>
        <p:nvGrpSpPr>
          <p:cNvPr id="8" name="Group 7"/>
          <p:cNvGrpSpPr/>
          <p:nvPr/>
        </p:nvGrpSpPr>
        <p:grpSpPr>
          <a:xfrm>
            <a:off x="254515" y="4846756"/>
            <a:ext cx="5562600" cy="1770061"/>
            <a:chOff x="3485205" y="4466271"/>
            <a:chExt cx="5562600" cy="1770061"/>
          </a:xfrm>
        </p:grpSpPr>
        <p:pic>
          <p:nvPicPr>
            <p:cNvPr id="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9077" t="29822" r="31198" b="42049"/>
            <a:stretch/>
          </p:blipFill>
          <p:spPr bwMode="auto">
            <a:xfrm>
              <a:off x="3485205" y="4466271"/>
              <a:ext cx="5562600" cy="1770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864576" y="5864205"/>
              <a:ext cx="798617" cy="276999"/>
            </a:xfrm>
            <a:prstGeom prst="rect">
              <a:avLst/>
            </a:prstGeom>
            <a:noFill/>
          </p:spPr>
          <p:txBody>
            <a:bodyPr wrap="none" rtlCol="0">
              <a:spAutoFit/>
            </a:bodyPr>
            <a:lstStyle/>
            <a:p>
              <a:r>
                <a:rPr lang="en-US" sz="1200" i="1" dirty="0">
                  <a:solidFill>
                    <a:srgbClr val="000000"/>
                  </a:solidFill>
                </a:rPr>
                <a:t>MN DNR</a:t>
              </a:r>
            </a:p>
          </p:txBody>
        </p:sp>
      </p:grpSp>
      <p:grpSp>
        <p:nvGrpSpPr>
          <p:cNvPr id="11" name="Group 10"/>
          <p:cNvGrpSpPr/>
          <p:nvPr/>
        </p:nvGrpSpPr>
        <p:grpSpPr>
          <a:xfrm>
            <a:off x="6383355" y="4352725"/>
            <a:ext cx="3246759" cy="2308571"/>
            <a:chOff x="533400" y="3693420"/>
            <a:chExt cx="3400400" cy="2424113"/>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693420"/>
              <a:ext cx="3400400" cy="242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78100" y="5801221"/>
              <a:ext cx="648376" cy="290863"/>
            </a:xfrm>
            <a:prstGeom prst="rect">
              <a:avLst/>
            </a:prstGeom>
            <a:noFill/>
          </p:spPr>
          <p:txBody>
            <a:bodyPr wrap="none" rtlCol="0">
              <a:spAutoFit/>
            </a:bodyPr>
            <a:lstStyle/>
            <a:p>
              <a:r>
                <a:rPr lang="en-US" sz="1200" i="1" dirty="0">
                  <a:solidFill>
                    <a:srgbClr val="000000"/>
                  </a:solidFill>
                </a:rPr>
                <a:t>NRCS</a:t>
              </a:r>
            </a:p>
          </p:txBody>
        </p:sp>
      </p:grpSp>
      <p:grpSp>
        <p:nvGrpSpPr>
          <p:cNvPr id="14" name="Group 13"/>
          <p:cNvGrpSpPr/>
          <p:nvPr/>
        </p:nvGrpSpPr>
        <p:grpSpPr>
          <a:xfrm>
            <a:off x="265101" y="599378"/>
            <a:ext cx="3909427" cy="2615818"/>
            <a:chOff x="-1924050" y="3631168"/>
            <a:chExt cx="4762500" cy="2892438"/>
          </a:xfrm>
        </p:grpSpPr>
        <p:pic>
          <p:nvPicPr>
            <p:cNvPr id="1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4050" y="3631168"/>
              <a:ext cx="4762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534847" y="6234331"/>
              <a:ext cx="4253574" cy="289275"/>
            </a:xfrm>
            <a:prstGeom prst="rect">
              <a:avLst/>
            </a:prstGeom>
            <a:noFill/>
          </p:spPr>
          <p:txBody>
            <a:bodyPr wrap="none" rtlCol="0">
              <a:spAutoFit/>
            </a:bodyPr>
            <a:lstStyle/>
            <a:p>
              <a:r>
                <a:rPr lang="en-US" sz="1100" i="1" dirty="0">
                  <a:solidFill>
                    <a:srgbClr val="000000"/>
                  </a:solidFill>
                </a:rPr>
                <a:t>Photo: StCroix360; Washington Conservation District</a:t>
              </a:r>
            </a:p>
          </p:txBody>
        </p:sp>
      </p:grpSp>
      <p:grpSp>
        <p:nvGrpSpPr>
          <p:cNvPr id="17" name="Group 16"/>
          <p:cNvGrpSpPr/>
          <p:nvPr/>
        </p:nvGrpSpPr>
        <p:grpSpPr>
          <a:xfrm>
            <a:off x="8030045" y="675302"/>
            <a:ext cx="3952875" cy="2601099"/>
            <a:chOff x="2823255" y="2161877"/>
            <a:chExt cx="3486150" cy="2324100"/>
          </a:xfrm>
        </p:grpSpPr>
        <p:pic>
          <p:nvPicPr>
            <p:cNvPr id="1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23255" y="2161877"/>
              <a:ext cx="348615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953000" y="4199672"/>
              <a:ext cx="1141788" cy="247501"/>
            </a:xfrm>
            <a:prstGeom prst="rect">
              <a:avLst/>
            </a:prstGeom>
            <a:noFill/>
          </p:spPr>
          <p:txBody>
            <a:bodyPr wrap="none" rtlCol="0">
              <a:spAutoFit/>
            </a:bodyPr>
            <a:lstStyle/>
            <a:p>
              <a:r>
                <a:rPr lang="en-US" sz="1200" i="1" dirty="0">
                  <a:solidFill>
                    <a:srgbClr val="000000"/>
                  </a:solidFill>
                </a:rPr>
                <a:t>Lesueurriver.org</a:t>
              </a:r>
            </a:p>
          </p:txBody>
        </p:sp>
      </p:grpSp>
      <p:grpSp>
        <p:nvGrpSpPr>
          <p:cNvPr id="20" name="Group 19"/>
          <p:cNvGrpSpPr/>
          <p:nvPr/>
        </p:nvGrpSpPr>
        <p:grpSpPr>
          <a:xfrm>
            <a:off x="1456063" y="2634938"/>
            <a:ext cx="3505200" cy="2628900"/>
            <a:chOff x="2727684" y="4227241"/>
            <a:chExt cx="3505200" cy="2628900"/>
          </a:xfrm>
        </p:grpSpPr>
        <p:pic>
          <p:nvPicPr>
            <p:cNvPr id="2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7684" y="4227241"/>
              <a:ext cx="35052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5229083" y="6534834"/>
              <a:ext cx="1003801" cy="276999"/>
            </a:xfrm>
            <a:prstGeom prst="rect">
              <a:avLst/>
            </a:prstGeom>
            <a:noFill/>
          </p:spPr>
          <p:txBody>
            <a:bodyPr wrap="none" rtlCol="0">
              <a:spAutoFit/>
            </a:bodyPr>
            <a:lstStyle/>
            <a:p>
              <a:r>
                <a:rPr lang="en-US" sz="1200" i="1" dirty="0">
                  <a:solidFill>
                    <a:srgbClr val="000000"/>
                  </a:solidFill>
                </a:rPr>
                <a:t>Rice SWCD</a:t>
              </a:r>
            </a:p>
          </p:txBody>
        </p:sp>
      </p:grpSp>
      <p:sp>
        <p:nvSpPr>
          <p:cNvPr id="23" name="TextBox 22"/>
          <p:cNvSpPr txBox="1"/>
          <p:nvPr/>
        </p:nvSpPr>
        <p:spPr>
          <a:xfrm>
            <a:off x="5496838" y="3649870"/>
            <a:ext cx="869149" cy="1569660"/>
          </a:xfrm>
          <a:prstGeom prst="rect">
            <a:avLst/>
          </a:prstGeom>
          <a:noFill/>
        </p:spPr>
        <p:txBody>
          <a:bodyPr wrap="none" rtlCol="0">
            <a:spAutoFit/>
          </a:bodyPr>
          <a:lstStyle/>
          <a:p>
            <a:r>
              <a:rPr lang="en-US" sz="9600" dirty="0">
                <a:solidFill>
                  <a:srgbClr val="000000"/>
                </a:solidFill>
              </a:rPr>
              <a:t>?</a:t>
            </a:r>
          </a:p>
        </p:txBody>
      </p:sp>
    </p:spTree>
    <p:extLst>
      <p:ext uri="{BB962C8B-B14F-4D97-AF65-F5344CB8AC3E}">
        <p14:creationId xmlns:p14="http://schemas.microsoft.com/office/powerpoint/2010/main" val="30494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12090400" cy="1143000"/>
          </a:xfrm>
        </p:spPr>
        <p:txBody>
          <a:bodyPr/>
          <a:lstStyle/>
          <a:p>
            <a:r>
              <a:rPr lang="en-US" sz="6600" dirty="0">
                <a:solidFill>
                  <a:schemeClr val="tx1"/>
                </a:solidFill>
              </a:rPr>
              <a:t>CSSR</a:t>
            </a:r>
            <a:r>
              <a:rPr lang="en-US" sz="5400" dirty="0">
                <a:solidFill>
                  <a:schemeClr val="tx1"/>
                </a:solidFill>
              </a:rPr>
              <a:t> </a:t>
            </a:r>
            <a:br>
              <a:rPr lang="en-US" sz="5400" dirty="0">
                <a:solidFill>
                  <a:schemeClr val="tx1"/>
                </a:solidFill>
              </a:rPr>
            </a:br>
            <a:r>
              <a:rPr lang="en-US" sz="5400" dirty="0">
                <a:solidFill>
                  <a:schemeClr val="tx1"/>
                </a:solidFill>
              </a:rPr>
              <a:t>Collaborative for Sediment Source Reduction</a:t>
            </a:r>
            <a:endParaRPr lang="en-US" sz="8800" dirty="0">
              <a:solidFill>
                <a:schemeClr val="tx1"/>
              </a:solidFill>
            </a:endParaRPr>
          </a:p>
        </p:txBody>
      </p:sp>
      <p:sp>
        <p:nvSpPr>
          <p:cNvPr id="3" name="Content Placeholder 2"/>
          <p:cNvSpPr>
            <a:spLocks noGrp="1"/>
          </p:cNvSpPr>
          <p:nvPr>
            <p:ph idx="1"/>
          </p:nvPr>
        </p:nvSpPr>
        <p:spPr>
          <a:xfrm>
            <a:off x="711200" y="3124200"/>
            <a:ext cx="10972800" cy="3611574"/>
          </a:xfrm>
        </p:spPr>
        <p:txBody>
          <a:bodyPr/>
          <a:lstStyle/>
          <a:p>
            <a:pPr marL="0" lvl="0" indent="0" eaLnBrk="1" hangingPunct="1">
              <a:spcBef>
                <a:spcPct val="0"/>
              </a:spcBef>
              <a:buNone/>
            </a:pPr>
            <a:r>
              <a:rPr lang="en-US" sz="2800" b="1" i="1" kern="1200" dirty="0">
                <a:latin typeface="Arial" pitchFamily="34" charset="0"/>
                <a:ea typeface="Times New Roman" pitchFamily="18" charset="0"/>
                <a:cs typeface="Arial" pitchFamily="34" charset="0"/>
              </a:rPr>
              <a:t>Goal</a:t>
            </a:r>
            <a:r>
              <a:rPr lang="en-US" sz="2800" i="1" kern="1200" dirty="0">
                <a:latin typeface="Arial" pitchFamily="34" charset="0"/>
                <a:ea typeface="Times New Roman" pitchFamily="18" charset="0"/>
                <a:cs typeface="Arial" pitchFamily="34" charset="0"/>
              </a:rPr>
              <a:t>: To identify a </a:t>
            </a:r>
            <a:r>
              <a:rPr lang="en-US" sz="2800" b="1" i="1" u="sng" kern="1200" dirty="0">
                <a:latin typeface="Arial" pitchFamily="34" charset="0"/>
                <a:ea typeface="Times New Roman" pitchFamily="18" charset="0"/>
                <a:cs typeface="Arial" pitchFamily="34" charset="0"/>
              </a:rPr>
              <a:t>consensus strategy </a:t>
            </a:r>
            <a:r>
              <a:rPr lang="en-US" sz="2800" i="1" kern="1200" dirty="0">
                <a:latin typeface="Arial" pitchFamily="34" charset="0"/>
                <a:ea typeface="Times New Roman" pitchFamily="18" charset="0"/>
                <a:cs typeface="Arial" pitchFamily="34" charset="0"/>
              </a:rPr>
              <a:t>for reducing sediment loading in the Greater Blue Earth watershed using a decision framework that incorporates the best available scientific information, accounts for uncertainty, and provides a model for decision making throughout the Minnesota River Basin.</a:t>
            </a:r>
            <a:endParaRPr lang="en-US" sz="2800" kern="1200" dirty="0">
              <a:latin typeface="Arial" pitchFamily="34" charset="0"/>
              <a:ea typeface="+mn-ea"/>
              <a:cs typeface="Arial" pitchFamily="34" charset="0"/>
            </a:endParaRPr>
          </a:p>
          <a:p>
            <a:endParaRPr lang="en-US" sz="4000" dirty="0"/>
          </a:p>
        </p:txBody>
      </p:sp>
    </p:spTree>
    <p:extLst>
      <p:ext uri="{BB962C8B-B14F-4D97-AF65-F5344CB8AC3E}">
        <p14:creationId xmlns:p14="http://schemas.microsoft.com/office/powerpoint/2010/main" val="400866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4800" dirty="0" smtClean="0"/>
              <a:t>How is hydrology changing in MN River?</a:t>
            </a:r>
            <a:endParaRPr lang="en-US" sz="4800" dirty="0"/>
          </a:p>
        </p:txBody>
      </p:sp>
      <p:pic>
        <p:nvPicPr>
          <p:cNvPr id="4" name="Picture 3"/>
          <p:cNvPicPr>
            <a:picLocks noChangeAspect="1"/>
          </p:cNvPicPr>
          <p:nvPr/>
        </p:nvPicPr>
        <p:blipFill rotWithShape="1">
          <a:blip r:embed="rId2"/>
          <a:srcRect t="30777" r="46590" b="35881"/>
          <a:stretch/>
        </p:blipFill>
        <p:spPr>
          <a:xfrm>
            <a:off x="166172" y="1600200"/>
            <a:ext cx="7086600" cy="3838577"/>
          </a:xfrm>
          <a:prstGeom prst="rect">
            <a:avLst/>
          </a:prstGeom>
        </p:spPr>
      </p:pic>
      <p:pic>
        <p:nvPicPr>
          <p:cNvPr id="5" name="Picture 4"/>
          <p:cNvPicPr>
            <a:picLocks noChangeAspect="1"/>
          </p:cNvPicPr>
          <p:nvPr/>
        </p:nvPicPr>
        <p:blipFill rotWithShape="1">
          <a:blip r:embed="rId2"/>
          <a:srcRect l="73438" t="3676" r="2082" b="82218"/>
          <a:stretch/>
        </p:blipFill>
        <p:spPr>
          <a:xfrm>
            <a:off x="7252772" y="2057400"/>
            <a:ext cx="4724400" cy="2362200"/>
          </a:xfrm>
          <a:prstGeom prst="rect">
            <a:avLst/>
          </a:prstGeom>
        </p:spPr>
      </p:pic>
      <p:sp>
        <p:nvSpPr>
          <p:cNvPr id="6" name="Rectangle 5"/>
          <p:cNvSpPr/>
          <p:nvPr/>
        </p:nvSpPr>
        <p:spPr>
          <a:xfrm>
            <a:off x="762000" y="5472168"/>
            <a:ext cx="10187469" cy="369332"/>
          </a:xfrm>
          <a:prstGeom prst="rect">
            <a:avLst/>
          </a:prstGeom>
        </p:spPr>
        <p:txBody>
          <a:bodyPr wrap="none">
            <a:spAutoFit/>
          </a:bodyPr>
          <a:lstStyle/>
          <a:p>
            <a:r>
              <a:rPr lang="en-US" dirty="0">
                <a:latin typeface="NimbusRomNo9L-Regu"/>
              </a:rPr>
              <a:t>Annual flow metrics normalized by the 1950–2010 </a:t>
            </a:r>
            <a:r>
              <a:rPr lang="en-US" dirty="0" smtClean="0">
                <a:latin typeface="NimbusRomNo9L-Regu"/>
              </a:rPr>
              <a:t>mean. Data from 12 gages on Minnesota River. </a:t>
            </a:r>
            <a:endParaRPr lang="en-US" dirty="0"/>
          </a:p>
        </p:txBody>
      </p:sp>
      <p:sp>
        <p:nvSpPr>
          <p:cNvPr id="7" name="TextBox 6"/>
          <p:cNvSpPr txBox="1"/>
          <p:nvPr/>
        </p:nvSpPr>
        <p:spPr>
          <a:xfrm>
            <a:off x="1712" y="6366567"/>
            <a:ext cx="2842445" cy="523220"/>
          </a:xfrm>
          <a:prstGeom prst="rect">
            <a:avLst/>
          </a:prstGeom>
          <a:noFill/>
        </p:spPr>
        <p:txBody>
          <a:bodyPr wrap="none" rtlCol="0">
            <a:spAutoFit/>
          </a:bodyPr>
          <a:lstStyle/>
          <a:p>
            <a:r>
              <a:rPr lang="en-US" sz="2800" i="1" dirty="0" smtClean="0"/>
              <a:t>Kelly et al., 2017</a:t>
            </a:r>
            <a:endParaRPr lang="en-US" sz="2800" i="1" dirty="0"/>
          </a:p>
        </p:txBody>
      </p:sp>
    </p:spTree>
    <p:extLst>
      <p:ext uri="{BB962C8B-B14F-4D97-AF65-F5344CB8AC3E}">
        <p14:creationId xmlns:p14="http://schemas.microsoft.com/office/powerpoint/2010/main" val="2263430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Arrow Connector 116"/>
          <p:cNvCxnSpPr/>
          <p:nvPr/>
        </p:nvCxnSpPr>
        <p:spPr>
          <a:xfrm>
            <a:off x="-9261010" y="1066800"/>
            <a:ext cx="15552204" cy="0"/>
          </a:xfrm>
          <a:prstGeom prst="straightConnector1">
            <a:avLst/>
          </a:prstGeom>
          <a:noFill/>
          <a:ln w="50800" cap="flat" cmpd="sng" algn="ctr">
            <a:solidFill>
              <a:srgbClr val="00B0F0"/>
            </a:solidFill>
            <a:prstDash val="solid"/>
            <a:headEnd type="diamond" w="lg" len="lg"/>
            <a:tailEnd type="stealth" w="lg" len="lg"/>
          </a:ln>
          <a:effectLst/>
        </p:spPr>
      </p:cxnSp>
      <p:pic>
        <p:nvPicPr>
          <p:cNvPr id="220162" name="Picture 2" descr="C:\Users\Karen\Dropbox\CSSIR\meetings\Stakeholder 8\Photos\IMG_0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305" y="2466591"/>
            <a:ext cx="3640295"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20163" name="Picture 3" descr="C:\Users\Karen\Dropbox\CSSIR\meetings\Stakeholder 8\Photos\IMG_05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255011"/>
            <a:ext cx="3623872" cy="2411730"/>
          </a:xfrm>
          <a:prstGeom prst="rect">
            <a:avLst/>
          </a:prstGeom>
          <a:noFill/>
          <a:extLst>
            <a:ext uri="{909E8E84-426E-40DD-AFC4-6F175D3DCCD1}">
              <a14:hiddenFill xmlns:a14="http://schemas.microsoft.com/office/drawing/2010/main">
                <a:solidFill>
                  <a:srgbClr val="FFFFFF"/>
                </a:solidFill>
              </a14:hiddenFill>
            </a:ext>
          </a:extLst>
        </p:spPr>
      </p:pic>
      <p:pic>
        <p:nvPicPr>
          <p:cNvPr id="220164" name="Picture 4" descr="C:\Users\Karen\Dropbox\CSSIR\meetings\Stakeholder 8\Photos\IMG_05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3396" y="4038206"/>
            <a:ext cx="3645608" cy="2463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427" y="1255020"/>
            <a:ext cx="5993949" cy="923330"/>
          </a:xfrm>
          <a:prstGeom prst="rect">
            <a:avLst/>
          </a:prstGeom>
          <a:noFill/>
        </p:spPr>
        <p:txBody>
          <a:bodyPr wrap="none" rtlCol="0">
            <a:spAutoFit/>
          </a:bodyPr>
          <a:lstStyle/>
          <a:p>
            <a:r>
              <a:rPr lang="en-US" sz="5400" dirty="0"/>
              <a:t>Stakeholder Group</a:t>
            </a:r>
          </a:p>
        </p:txBody>
      </p:sp>
      <p:cxnSp>
        <p:nvCxnSpPr>
          <p:cNvPr id="74" name="Straight Connector 73"/>
          <p:cNvCxnSpPr/>
          <p:nvPr/>
        </p:nvCxnSpPr>
        <p:spPr>
          <a:xfrm flipV="1">
            <a:off x="2044715" y="232852"/>
            <a:ext cx="0" cy="365760"/>
          </a:xfrm>
          <a:prstGeom prst="line">
            <a:avLst/>
          </a:prstGeom>
          <a:noFill/>
          <a:ln w="31750" cap="flat" cmpd="sng" algn="ctr">
            <a:solidFill>
              <a:srgbClr val="FFFFFF">
                <a:lumMod val="75000"/>
              </a:srgbClr>
            </a:solidFill>
            <a:prstDash val="solid"/>
          </a:ln>
          <a:effectLst/>
        </p:spPr>
      </p:cxnSp>
      <p:cxnSp>
        <p:nvCxnSpPr>
          <p:cNvPr id="75" name="Straight Connector 74"/>
          <p:cNvCxnSpPr/>
          <p:nvPr/>
        </p:nvCxnSpPr>
        <p:spPr>
          <a:xfrm flipV="1">
            <a:off x="3593891" y="346217"/>
            <a:ext cx="0" cy="182880"/>
          </a:xfrm>
          <a:prstGeom prst="line">
            <a:avLst/>
          </a:prstGeom>
          <a:noFill/>
          <a:ln w="31750" cap="flat" cmpd="sng" algn="ctr">
            <a:solidFill>
              <a:srgbClr val="FFFFFF">
                <a:lumMod val="65000"/>
              </a:srgbClr>
            </a:solidFill>
            <a:prstDash val="solid"/>
          </a:ln>
          <a:effectLst/>
        </p:spPr>
      </p:cxnSp>
      <p:cxnSp>
        <p:nvCxnSpPr>
          <p:cNvPr id="76" name="Straight Connector 75"/>
          <p:cNvCxnSpPr/>
          <p:nvPr/>
        </p:nvCxnSpPr>
        <p:spPr>
          <a:xfrm flipV="1">
            <a:off x="5128680" y="232852"/>
            <a:ext cx="0" cy="365760"/>
          </a:xfrm>
          <a:prstGeom prst="line">
            <a:avLst/>
          </a:prstGeom>
          <a:noFill/>
          <a:ln w="31750" cap="flat" cmpd="sng" algn="ctr">
            <a:solidFill>
              <a:srgbClr val="FFFFFF">
                <a:lumMod val="75000"/>
              </a:srgbClr>
            </a:solidFill>
            <a:prstDash val="solid"/>
          </a:ln>
          <a:effectLst/>
        </p:spPr>
      </p:cxnSp>
      <p:cxnSp>
        <p:nvCxnSpPr>
          <p:cNvPr id="77" name="Straight Connector 76"/>
          <p:cNvCxnSpPr/>
          <p:nvPr/>
        </p:nvCxnSpPr>
        <p:spPr>
          <a:xfrm flipV="1">
            <a:off x="6627504" y="346217"/>
            <a:ext cx="0" cy="182880"/>
          </a:xfrm>
          <a:prstGeom prst="line">
            <a:avLst/>
          </a:prstGeom>
          <a:noFill/>
          <a:ln w="31750" cap="flat" cmpd="sng" algn="ctr">
            <a:solidFill>
              <a:srgbClr val="FFFFFF">
                <a:lumMod val="65000"/>
              </a:srgbClr>
            </a:solidFill>
            <a:prstDash val="solid"/>
          </a:ln>
          <a:effectLst/>
        </p:spPr>
      </p:cxnSp>
      <p:cxnSp>
        <p:nvCxnSpPr>
          <p:cNvPr id="78" name="Straight Connector 77"/>
          <p:cNvCxnSpPr/>
          <p:nvPr/>
        </p:nvCxnSpPr>
        <p:spPr>
          <a:xfrm flipV="1">
            <a:off x="8172184" y="232852"/>
            <a:ext cx="0" cy="365760"/>
          </a:xfrm>
          <a:prstGeom prst="line">
            <a:avLst/>
          </a:prstGeom>
          <a:noFill/>
          <a:ln w="31750" cap="flat" cmpd="sng" algn="ctr">
            <a:solidFill>
              <a:srgbClr val="FFFFFF">
                <a:lumMod val="75000"/>
              </a:srgbClr>
            </a:solidFill>
            <a:prstDash val="solid"/>
          </a:ln>
          <a:effectLst/>
        </p:spPr>
      </p:cxnSp>
      <p:cxnSp>
        <p:nvCxnSpPr>
          <p:cNvPr id="79" name="Straight Connector 78"/>
          <p:cNvCxnSpPr/>
          <p:nvPr/>
        </p:nvCxnSpPr>
        <p:spPr>
          <a:xfrm flipV="1">
            <a:off x="9688092" y="346217"/>
            <a:ext cx="0" cy="182880"/>
          </a:xfrm>
          <a:prstGeom prst="line">
            <a:avLst/>
          </a:prstGeom>
          <a:noFill/>
          <a:ln w="31750" cap="flat" cmpd="sng" algn="ctr">
            <a:solidFill>
              <a:srgbClr val="FFFFFF">
                <a:lumMod val="65000"/>
              </a:srgbClr>
            </a:solidFill>
            <a:prstDash val="solid"/>
          </a:ln>
          <a:effectLst/>
        </p:spPr>
      </p:cxnSp>
      <p:cxnSp>
        <p:nvCxnSpPr>
          <p:cNvPr id="80" name="Straight Connector 79"/>
          <p:cNvCxnSpPr/>
          <p:nvPr/>
        </p:nvCxnSpPr>
        <p:spPr>
          <a:xfrm flipV="1">
            <a:off x="11212092" y="203675"/>
            <a:ext cx="0" cy="365760"/>
          </a:xfrm>
          <a:prstGeom prst="line">
            <a:avLst/>
          </a:prstGeom>
          <a:noFill/>
          <a:ln w="31750" cap="flat" cmpd="sng" algn="ctr">
            <a:solidFill>
              <a:srgbClr val="46464A">
                <a:lumMod val="75000"/>
              </a:srgbClr>
            </a:solidFill>
            <a:prstDash val="solid"/>
          </a:ln>
          <a:effectLst/>
        </p:spPr>
      </p:cxnSp>
      <p:cxnSp>
        <p:nvCxnSpPr>
          <p:cNvPr id="81" name="Straight Arrow Connector 80"/>
          <p:cNvCxnSpPr/>
          <p:nvPr/>
        </p:nvCxnSpPr>
        <p:spPr>
          <a:xfrm>
            <a:off x="587187" y="428364"/>
            <a:ext cx="15552204" cy="0"/>
          </a:xfrm>
          <a:prstGeom prst="straightConnector1">
            <a:avLst/>
          </a:prstGeom>
          <a:noFill/>
          <a:ln w="50800" cap="flat" cmpd="sng" algn="ctr">
            <a:solidFill>
              <a:srgbClr val="00B0F0"/>
            </a:solidFill>
            <a:prstDash val="solid"/>
            <a:headEnd type="diamond" w="lg" len="lg"/>
            <a:tailEnd type="stealth" w="lg" len="lg"/>
          </a:ln>
          <a:effectLst/>
        </p:spPr>
      </p:cxnSp>
      <p:sp>
        <p:nvSpPr>
          <p:cNvPr id="82" name="TextBox 81"/>
          <p:cNvSpPr txBox="1"/>
          <p:nvPr/>
        </p:nvSpPr>
        <p:spPr>
          <a:xfrm>
            <a:off x="77451" y="703"/>
            <a:ext cx="1016000" cy="338554"/>
          </a:xfrm>
          <a:prstGeom prst="rect">
            <a:avLst/>
          </a:prstGeom>
          <a:noFill/>
        </p:spPr>
        <p:txBody>
          <a:bodyPr wrap="square" rtlCol="0">
            <a:spAutoFit/>
          </a:bodyPr>
          <a:lstStyle/>
          <a:p>
            <a:pPr defTabSz="457200" fontAlgn="auto">
              <a:spcBef>
                <a:spcPts val="0"/>
              </a:spcBef>
              <a:spcAft>
                <a:spcPts val="0"/>
              </a:spcAft>
            </a:pPr>
            <a:r>
              <a:rPr lang="en-US" sz="1600" b="1" dirty="0">
                <a:latin typeface="Times New Roman" panose="02020603050405020304" pitchFamily="18" charset="0"/>
                <a:cs typeface="Times New Roman" panose="02020603050405020304" pitchFamily="18" charset="0"/>
              </a:rPr>
              <a:t>2012</a:t>
            </a:r>
          </a:p>
        </p:txBody>
      </p:sp>
      <p:sp>
        <p:nvSpPr>
          <p:cNvPr id="83" name="TextBox 82"/>
          <p:cNvSpPr txBox="1"/>
          <p:nvPr/>
        </p:nvSpPr>
        <p:spPr>
          <a:xfrm>
            <a:off x="3227051" y="703"/>
            <a:ext cx="1016000" cy="338554"/>
          </a:xfrm>
          <a:prstGeom prst="rect">
            <a:avLst/>
          </a:prstGeom>
          <a:noFill/>
        </p:spPr>
        <p:txBody>
          <a:bodyPr wrap="square" rtlCol="0">
            <a:spAutoFit/>
          </a:bodyPr>
          <a:lstStyle/>
          <a:p>
            <a:pPr defTabSz="457200" fontAlgn="auto">
              <a:spcBef>
                <a:spcPts val="0"/>
              </a:spcBef>
              <a:spcAft>
                <a:spcPts val="0"/>
              </a:spcAft>
            </a:pPr>
            <a:r>
              <a:rPr lang="en-US" sz="1600" b="1" dirty="0">
                <a:latin typeface="Times New Roman" panose="02020603050405020304" pitchFamily="18" charset="0"/>
                <a:cs typeface="Times New Roman" panose="02020603050405020304" pitchFamily="18" charset="0"/>
              </a:rPr>
              <a:t>2013</a:t>
            </a:r>
          </a:p>
        </p:txBody>
      </p:sp>
      <p:sp>
        <p:nvSpPr>
          <p:cNvPr id="84" name="TextBox 83"/>
          <p:cNvSpPr txBox="1"/>
          <p:nvPr/>
        </p:nvSpPr>
        <p:spPr>
          <a:xfrm>
            <a:off x="6247244" y="703"/>
            <a:ext cx="1016000" cy="338554"/>
          </a:xfrm>
          <a:prstGeom prst="rect">
            <a:avLst/>
          </a:prstGeom>
          <a:noFill/>
        </p:spPr>
        <p:txBody>
          <a:bodyPr wrap="square" rtlCol="0">
            <a:spAutoFit/>
          </a:bodyPr>
          <a:lstStyle/>
          <a:p>
            <a:pPr defTabSz="457200" fontAlgn="auto">
              <a:spcBef>
                <a:spcPts val="0"/>
              </a:spcBef>
              <a:spcAft>
                <a:spcPts val="0"/>
              </a:spcAft>
            </a:pPr>
            <a:r>
              <a:rPr lang="en-US" sz="1600" b="1" dirty="0">
                <a:latin typeface="Times New Roman" panose="02020603050405020304" pitchFamily="18" charset="0"/>
                <a:cs typeface="Times New Roman" panose="02020603050405020304" pitchFamily="18" charset="0"/>
              </a:rPr>
              <a:t>2014</a:t>
            </a:r>
          </a:p>
        </p:txBody>
      </p:sp>
      <p:sp>
        <p:nvSpPr>
          <p:cNvPr id="85" name="TextBox 84"/>
          <p:cNvSpPr txBox="1"/>
          <p:nvPr/>
        </p:nvSpPr>
        <p:spPr>
          <a:xfrm>
            <a:off x="9267437" y="703"/>
            <a:ext cx="1016000" cy="338554"/>
          </a:xfrm>
          <a:prstGeom prst="rect">
            <a:avLst/>
          </a:prstGeom>
          <a:noFill/>
        </p:spPr>
        <p:txBody>
          <a:bodyPr wrap="square" rtlCol="0">
            <a:spAutoFit/>
          </a:bodyPr>
          <a:lstStyle/>
          <a:p>
            <a:pPr defTabSz="457200" fontAlgn="auto">
              <a:spcBef>
                <a:spcPts val="0"/>
              </a:spcBef>
              <a:spcAft>
                <a:spcPts val="0"/>
              </a:spcAft>
            </a:pPr>
            <a:r>
              <a:rPr lang="en-US" sz="1600" b="1" dirty="0">
                <a:latin typeface="Times New Roman" panose="02020603050405020304" pitchFamily="18" charset="0"/>
                <a:cs typeface="Times New Roman" panose="02020603050405020304" pitchFamily="18" charset="0"/>
              </a:rPr>
              <a:t>2015</a:t>
            </a:r>
          </a:p>
        </p:txBody>
      </p:sp>
      <p:cxnSp>
        <p:nvCxnSpPr>
          <p:cNvPr id="87" name="Straight Connector 86"/>
          <p:cNvCxnSpPr/>
          <p:nvPr/>
        </p:nvCxnSpPr>
        <p:spPr>
          <a:xfrm flipV="1">
            <a:off x="11215660" y="232852"/>
            <a:ext cx="0" cy="365760"/>
          </a:xfrm>
          <a:prstGeom prst="line">
            <a:avLst/>
          </a:prstGeom>
          <a:noFill/>
          <a:ln w="31750" cap="flat" cmpd="sng" algn="ctr">
            <a:solidFill>
              <a:srgbClr val="FFFFFF">
                <a:lumMod val="75000"/>
              </a:srgbClr>
            </a:solidFill>
            <a:prstDash val="solid"/>
          </a:ln>
          <a:effectLst/>
        </p:spPr>
      </p:cxnSp>
      <p:cxnSp>
        <p:nvCxnSpPr>
          <p:cNvPr id="90" name="Straight Arrow Connector 89"/>
          <p:cNvCxnSpPr/>
          <p:nvPr/>
        </p:nvCxnSpPr>
        <p:spPr>
          <a:xfrm>
            <a:off x="523247" y="422143"/>
            <a:ext cx="778396" cy="0"/>
          </a:xfrm>
          <a:prstGeom prst="straightConnector1">
            <a:avLst/>
          </a:prstGeom>
          <a:noFill/>
          <a:ln w="50800" cap="flat" cmpd="sng" algn="ctr">
            <a:solidFill>
              <a:srgbClr val="00FF00"/>
            </a:solidFill>
            <a:prstDash val="solid"/>
            <a:headEnd type="none" w="lg" len="lg"/>
            <a:tailEnd type="none" w="lg" len="lg"/>
          </a:ln>
          <a:effectLst/>
        </p:spPr>
      </p:cxnSp>
      <p:cxnSp>
        <p:nvCxnSpPr>
          <p:cNvPr id="91" name="Straight Arrow Connector 90"/>
          <p:cNvCxnSpPr/>
          <p:nvPr/>
        </p:nvCxnSpPr>
        <p:spPr>
          <a:xfrm>
            <a:off x="3054483" y="428326"/>
            <a:ext cx="1078820" cy="0"/>
          </a:xfrm>
          <a:prstGeom prst="straightConnector1">
            <a:avLst/>
          </a:prstGeom>
          <a:noFill/>
          <a:ln w="50800" cap="flat" cmpd="sng" algn="ctr">
            <a:solidFill>
              <a:srgbClr val="00FF00"/>
            </a:solidFill>
            <a:prstDash val="solid"/>
            <a:headEnd type="none" w="lg" len="lg"/>
            <a:tailEnd type="none" w="lg" len="lg"/>
          </a:ln>
          <a:effectLst/>
        </p:spPr>
      </p:cxnSp>
      <p:cxnSp>
        <p:nvCxnSpPr>
          <p:cNvPr id="92" name="Straight Arrow Connector 91"/>
          <p:cNvCxnSpPr/>
          <p:nvPr/>
        </p:nvCxnSpPr>
        <p:spPr>
          <a:xfrm>
            <a:off x="6247247" y="428326"/>
            <a:ext cx="1078820" cy="0"/>
          </a:xfrm>
          <a:prstGeom prst="straightConnector1">
            <a:avLst/>
          </a:prstGeom>
          <a:noFill/>
          <a:ln w="50800" cap="flat" cmpd="sng" algn="ctr">
            <a:solidFill>
              <a:srgbClr val="00FF00"/>
            </a:solidFill>
            <a:prstDash val="solid"/>
            <a:headEnd type="none" w="lg" len="lg"/>
            <a:tailEnd type="none" w="lg" len="lg"/>
          </a:ln>
          <a:effectLst/>
        </p:spPr>
      </p:cxnSp>
      <p:cxnSp>
        <p:nvCxnSpPr>
          <p:cNvPr id="93" name="Straight Arrow Connector 92"/>
          <p:cNvCxnSpPr/>
          <p:nvPr/>
        </p:nvCxnSpPr>
        <p:spPr>
          <a:xfrm>
            <a:off x="9340791" y="420179"/>
            <a:ext cx="1078820" cy="0"/>
          </a:xfrm>
          <a:prstGeom prst="straightConnector1">
            <a:avLst/>
          </a:prstGeom>
          <a:noFill/>
          <a:ln w="50800" cap="flat" cmpd="sng" algn="ctr">
            <a:solidFill>
              <a:srgbClr val="00FF00"/>
            </a:solidFill>
            <a:prstDash val="solid"/>
            <a:headEnd type="none" w="lg" len="lg"/>
            <a:tailEnd type="none" w="lg" len="lg"/>
          </a:ln>
          <a:effectLst/>
        </p:spPr>
      </p:cxnSp>
      <p:sp>
        <p:nvSpPr>
          <p:cNvPr id="96" name="Oval 95"/>
          <p:cNvSpPr>
            <a:spLocks noChangeAspect="1"/>
          </p:cNvSpPr>
          <p:nvPr/>
        </p:nvSpPr>
        <p:spPr>
          <a:xfrm>
            <a:off x="620065" y="323357"/>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kern="0" dirty="0">
                <a:latin typeface="Century Schoolbook" panose="02040604050505020304"/>
              </a:rPr>
              <a:t>1</a:t>
            </a:r>
          </a:p>
        </p:txBody>
      </p:sp>
      <p:sp>
        <p:nvSpPr>
          <p:cNvPr id="97" name="Oval 96"/>
          <p:cNvSpPr>
            <a:spLocks noChangeAspect="1"/>
          </p:cNvSpPr>
          <p:nvPr/>
        </p:nvSpPr>
        <p:spPr>
          <a:xfrm>
            <a:off x="1787037" y="323357"/>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kern="0" dirty="0">
                <a:latin typeface="Century Schoolbook" panose="02040604050505020304"/>
              </a:rPr>
              <a:t>2</a:t>
            </a:r>
          </a:p>
        </p:txBody>
      </p:sp>
      <p:sp>
        <p:nvSpPr>
          <p:cNvPr id="98" name="Oval 97"/>
          <p:cNvSpPr>
            <a:spLocks noChangeAspect="1"/>
          </p:cNvSpPr>
          <p:nvPr/>
        </p:nvSpPr>
        <p:spPr>
          <a:xfrm>
            <a:off x="3248629" y="323357"/>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kern="0" dirty="0">
                <a:latin typeface="Century Schoolbook" panose="02040604050505020304"/>
              </a:rPr>
              <a:t>3</a:t>
            </a:r>
          </a:p>
        </p:txBody>
      </p:sp>
      <p:sp>
        <p:nvSpPr>
          <p:cNvPr id="99" name="Oval 98"/>
          <p:cNvSpPr>
            <a:spLocks noChangeAspect="1"/>
          </p:cNvSpPr>
          <p:nvPr/>
        </p:nvSpPr>
        <p:spPr>
          <a:xfrm>
            <a:off x="5170332" y="323357"/>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kern="0" dirty="0">
                <a:latin typeface="Century Schoolbook" panose="02040604050505020304"/>
              </a:rPr>
              <a:t>4</a:t>
            </a:r>
          </a:p>
        </p:txBody>
      </p:sp>
      <p:sp>
        <p:nvSpPr>
          <p:cNvPr id="100" name="Oval 99"/>
          <p:cNvSpPr>
            <a:spLocks noChangeAspect="1"/>
          </p:cNvSpPr>
          <p:nvPr/>
        </p:nvSpPr>
        <p:spPr>
          <a:xfrm>
            <a:off x="6727752" y="323357"/>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kern="0" dirty="0">
                <a:latin typeface="Century Schoolbook" panose="02040604050505020304"/>
              </a:rPr>
              <a:t>5</a:t>
            </a:r>
          </a:p>
        </p:txBody>
      </p:sp>
      <p:sp>
        <p:nvSpPr>
          <p:cNvPr id="101" name="Oval 100"/>
          <p:cNvSpPr>
            <a:spLocks noChangeAspect="1"/>
          </p:cNvSpPr>
          <p:nvPr/>
        </p:nvSpPr>
        <p:spPr>
          <a:xfrm>
            <a:off x="8290737" y="323357"/>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kern="0" dirty="0">
                <a:latin typeface="Century Schoolbook" panose="02040604050505020304"/>
              </a:rPr>
              <a:t>6</a:t>
            </a:r>
          </a:p>
        </p:txBody>
      </p:sp>
      <p:sp>
        <p:nvSpPr>
          <p:cNvPr id="102" name="Oval 101"/>
          <p:cNvSpPr>
            <a:spLocks noChangeAspect="1"/>
          </p:cNvSpPr>
          <p:nvPr/>
        </p:nvSpPr>
        <p:spPr>
          <a:xfrm>
            <a:off x="9740240" y="323357"/>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b="1" kern="0" dirty="0">
                <a:latin typeface="Century Schoolbook" panose="02040604050505020304"/>
              </a:rPr>
              <a:t>7</a:t>
            </a:r>
          </a:p>
        </p:txBody>
      </p:sp>
      <p:cxnSp>
        <p:nvCxnSpPr>
          <p:cNvPr id="106" name="Straight Connector 105"/>
          <p:cNvCxnSpPr/>
          <p:nvPr/>
        </p:nvCxnSpPr>
        <p:spPr>
          <a:xfrm flipV="1">
            <a:off x="2489177" y="978947"/>
            <a:ext cx="0" cy="182880"/>
          </a:xfrm>
          <a:prstGeom prst="line">
            <a:avLst/>
          </a:prstGeom>
          <a:noFill/>
          <a:ln w="31750" cap="flat" cmpd="sng" algn="ctr">
            <a:solidFill>
              <a:srgbClr val="FFFFFF">
                <a:lumMod val="65000"/>
              </a:srgbClr>
            </a:solidFill>
            <a:prstDash val="solid"/>
          </a:ln>
          <a:effectLst/>
        </p:spPr>
      </p:cxnSp>
      <p:cxnSp>
        <p:nvCxnSpPr>
          <p:cNvPr id="107" name="Straight Connector 106"/>
          <p:cNvCxnSpPr/>
          <p:nvPr/>
        </p:nvCxnSpPr>
        <p:spPr>
          <a:xfrm flipV="1">
            <a:off x="964215" y="859227"/>
            <a:ext cx="0" cy="365760"/>
          </a:xfrm>
          <a:prstGeom prst="line">
            <a:avLst/>
          </a:prstGeom>
          <a:noFill/>
          <a:ln w="31750" cap="flat" cmpd="sng" algn="ctr">
            <a:solidFill>
              <a:srgbClr val="46464A">
                <a:lumMod val="75000"/>
              </a:srgbClr>
            </a:solidFill>
            <a:prstDash val="solid"/>
          </a:ln>
          <a:effectLst/>
        </p:spPr>
      </p:cxnSp>
      <p:sp>
        <p:nvSpPr>
          <p:cNvPr id="108" name="TextBox 107"/>
          <p:cNvSpPr txBox="1"/>
          <p:nvPr/>
        </p:nvSpPr>
        <p:spPr>
          <a:xfrm>
            <a:off x="2059467" y="656255"/>
            <a:ext cx="1016000" cy="338554"/>
          </a:xfrm>
          <a:prstGeom prst="rect">
            <a:avLst/>
          </a:prstGeom>
          <a:noFill/>
        </p:spPr>
        <p:txBody>
          <a:bodyPr wrap="square" rtlCol="0">
            <a:spAutoFit/>
          </a:bodyPr>
          <a:lstStyle/>
          <a:p>
            <a:pPr defTabSz="457200" fontAlgn="auto">
              <a:spcBef>
                <a:spcPts val="0"/>
              </a:spcBef>
              <a:spcAft>
                <a:spcPts val="0"/>
              </a:spcAft>
            </a:pPr>
            <a:r>
              <a:rPr lang="en-US" sz="1600" b="1" dirty="0">
                <a:latin typeface="Times New Roman" panose="02020603050405020304" pitchFamily="18" charset="0"/>
                <a:cs typeface="Times New Roman" panose="02020603050405020304" pitchFamily="18" charset="0"/>
              </a:rPr>
              <a:t>2016</a:t>
            </a:r>
          </a:p>
        </p:txBody>
      </p:sp>
      <p:cxnSp>
        <p:nvCxnSpPr>
          <p:cNvPr id="109" name="Straight Connector 108"/>
          <p:cNvCxnSpPr/>
          <p:nvPr/>
        </p:nvCxnSpPr>
        <p:spPr>
          <a:xfrm flipV="1">
            <a:off x="967783" y="888404"/>
            <a:ext cx="0" cy="365760"/>
          </a:xfrm>
          <a:prstGeom prst="line">
            <a:avLst/>
          </a:prstGeom>
          <a:noFill/>
          <a:ln w="31750" cap="flat" cmpd="sng" algn="ctr">
            <a:solidFill>
              <a:srgbClr val="FFFFFF">
                <a:lumMod val="75000"/>
              </a:srgbClr>
            </a:solidFill>
            <a:prstDash val="solid"/>
          </a:ln>
          <a:effectLst/>
        </p:spPr>
      </p:cxnSp>
      <p:cxnSp>
        <p:nvCxnSpPr>
          <p:cNvPr id="110" name="Straight Connector 109"/>
          <p:cNvCxnSpPr/>
          <p:nvPr/>
        </p:nvCxnSpPr>
        <p:spPr>
          <a:xfrm flipV="1">
            <a:off x="4007691" y="888404"/>
            <a:ext cx="0" cy="365760"/>
          </a:xfrm>
          <a:prstGeom prst="line">
            <a:avLst/>
          </a:prstGeom>
          <a:noFill/>
          <a:ln w="31750" cap="flat" cmpd="sng" algn="ctr">
            <a:solidFill>
              <a:srgbClr val="FFFFFF">
                <a:lumMod val="75000"/>
              </a:srgbClr>
            </a:solidFill>
            <a:prstDash val="solid"/>
          </a:ln>
          <a:effectLst/>
        </p:spPr>
      </p:cxnSp>
      <p:sp>
        <p:nvSpPr>
          <p:cNvPr id="111" name="TextBox 110"/>
          <p:cNvSpPr txBox="1"/>
          <p:nvPr/>
        </p:nvSpPr>
        <p:spPr>
          <a:xfrm>
            <a:off x="4735012" y="656255"/>
            <a:ext cx="1016000" cy="338554"/>
          </a:xfrm>
          <a:prstGeom prst="rect">
            <a:avLst/>
          </a:prstGeom>
          <a:noFill/>
        </p:spPr>
        <p:txBody>
          <a:bodyPr wrap="square" rtlCol="0">
            <a:spAutoFit/>
          </a:bodyPr>
          <a:lstStyle/>
          <a:p>
            <a:pPr defTabSz="457200" fontAlgn="auto">
              <a:spcBef>
                <a:spcPts val="0"/>
              </a:spcBef>
              <a:spcAft>
                <a:spcPts val="0"/>
              </a:spcAft>
            </a:pPr>
            <a:r>
              <a:rPr lang="en-US" sz="1600" b="1" dirty="0">
                <a:latin typeface="Times New Roman" panose="02020603050405020304" pitchFamily="18" charset="0"/>
                <a:cs typeface="Times New Roman" panose="02020603050405020304" pitchFamily="18" charset="0"/>
              </a:rPr>
              <a:t>2017</a:t>
            </a:r>
          </a:p>
        </p:txBody>
      </p:sp>
      <p:cxnSp>
        <p:nvCxnSpPr>
          <p:cNvPr id="112" name="Straight Arrow Connector 111"/>
          <p:cNvCxnSpPr/>
          <p:nvPr/>
        </p:nvCxnSpPr>
        <p:spPr>
          <a:xfrm>
            <a:off x="2022143" y="1066800"/>
            <a:ext cx="1078820" cy="0"/>
          </a:xfrm>
          <a:prstGeom prst="straightConnector1">
            <a:avLst/>
          </a:prstGeom>
          <a:noFill/>
          <a:ln w="50800" cap="flat" cmpd="sng" algn="ctr">
            <a:solidFill>
              <a:srgbClr val="00FF00"/>
            </a:solidFill>
            <a:prstDash val="solid"/>
            <a:headEnd type="none" w="lg" len="lg"/>
            <a:tailEnd type="none" w="lg" len="lg"/>
          </a:ln>
          <a:effectLst/>
        </p:spPr>
      </p:cxnSp>
      <p:sp>
        <p:nvSpPr>
          <p:cNvPr id="114" name="Oval 113"/>
          <p:cNvSpPr>
            <a:spLocks noChangeAspect="1"/>
          </p:cNvSpPr>
          <p:nvPr/>
        </p:nvSpPr>
        <p:spPr>
          <a:xfrm>
            <a:off x="998384" y="978909"/>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b="1" kern="0" dirty="0">
                <a:latin typeface="Century Schoolbook" panose="02040604050505020304"/>
              </a:rPr>
              <a:t>8</a:t>
            </a:r>
          </a:p>
        </p:txBody>
      </p:sp>
      <p:sp>
        <p:nvSpPr>
          <p:cNvPr id="115" name="Oval 114"/>
          <p:cNvSpPr>
            <a:spLocks noChangeAspect="1"/>
          </p:cNvSpPr>
          <p:nvPr/>
        </p:nvSpPr>
        <p:spPr>
          <a:xfrm>
            <a:off x="3263516" y="969616"/>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endParaRPr lang="en-US" sz="1600" b="1" kern="0" dirty="0">
              <a:latin typeface="Century Schoolbook" panose="02040604050505020304"/>
            </a:endParaRPr>
          </a:p>
        </p:txBody>
      </p:sp>
      <p:sp>
        <p:nvSpPr>
          <p:cNvPr id="116" name="Oval 115"/>
          <p:cNvSpPr>
            <a:spLocks noChangeAspect="1"/>
          </p:cNvSpPr>
          <p:nvPr/>
        </p:nvSpPr>
        <p:spPr>
          <a:xfrm>
            <a:off x="4534552" y="961431"/>
            <a:ext cx="304800" cy="228600"/>
          </a:xfrm>
          <a:prstGeom prst="ellipse">
            <a:avLst/>
          </a:prstGeom>
          <a:solidFill>
            <a:srgbClr val="6F6F74"/>
          </a:solidFill>
          <a:ln w="13970" cap="flat" cmpd="sng" algn="ctr">
            <a:solidFill>
              <a:srgbClr val="6F6F74">
                <a:shade val="50000"/>
              </a:srgbClr>
            </a:solidFill>
            <a:prstDash val="solid"/>
          </a:ln>
          <a:effectLst/>
        </p:spPr>
        <p:txBody>
          <a:bodyPr rtlCol="0" anchor="ctr"/>
          <a:lstStyle/>
          <a:p>
            <a:pPr algn="ctr" defTabSz="457200" fontAlgn="auto">
              <a:spcBef>
                <a:spcPts val="0"/>
              </a:spcBef>
              <a:spcAft>
                <a:spcPts val="0"/>
              </a:spcAft>
              <a:defRPr/>
            </a:pPr>
            <a:r>
              <a:rPr lang="en-US" sz="1600" b="1" kern="0" dirty="0">
                <a:latin typeface="Century Schoolbook" panose="02040604050505020304"/>
              </a:rPr>
              <a:t>9</a:t>
            </a:r>
          </a:p>
        </p:txBody>
      </p:sp>
      <p:cxnSp>
        <p:nvCxnSpPr>
          <p:cNvPr id="113" name="Straight Arrow Connector 112"/>
          <p:cNvCxnSpPr/>
          <p:nvPr/>
        </p:nvCxnSpPr>
        <p:spPr>
          <a:xfrm>
            <a:off x="5170601" y="1064406"/>
            <a:ext cx="463800" cy="2394"/>
          </a:xfrm>
          <a:prstGeom prst="straightConnector1">
            <a:avLst/>
          </a:prstGeom>
          <a:noFill/>
          <a:ln w="50800" cap="flat" cmpd="sng" algn="ctr">
            <a:solidFill>
              <a:srgbClr val="00FF00"/>
            </a:solidFill>
            <a:prstDash val="solid"/>
            <a:headEnd type="none" w="lg" len="lg"/>
            <a:tailEnd type="none" w="lg" len="lg"/>
          </a:ln>
          <a:effectLst/>
        </p:spPr>
      </p:cxnSp>
    </p:spTree>
    <p:extLst>
      <p:ext uri="{BB962C8B-B14F-4D97-AF65-F5344CB8AC3E}">
        <p14:creationId xmlns:p14="http://schemas.microsoft.com/office/powerpoint/2010/main" val="2215574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7732" y="4198438"/>
            <a:ext cx="6981285" cy="1815882"/>
          </a:xfrm>
          <a:prstGeom prst="rect">
            <a:avLst/>
          </a:prstGeom>
          <a:noFill/>
        </p:spPr>
        <p:txBody>
          <a:bodyPr wrap="square" rtlCol="0">
            <a:spAutoFit/>
          </a:bodyPr>
          <a:lstStyle/>
          <a:p>
            <a:pPr marL="342900" indent="-342900" defTabSz="457200" fontAlgn="auto">
              <a:spcBef>
                <a:spcPts val="0"/>
              </a:spcBef>
              <a:spcAft>
                <a:spcPts val="0"/>
              </a:spcAft>
              <a:buFont typeface="Arial" panose="020B0604020202020204" pitchFamily="34" charset="0"/>
              <a:buChar char="•"/>
              <a:defRPr/>
            </a:pPr>
            <a:r>
              <a:rPr lang="en-US" sz="2800" dirty="0" smtClean="0">
                <a:latin typeface="+mj-lt"/>
                <a:ea typeface="+mn-ea"/>
              </a:rPr>
              <a:t>Route water and sediment downstream</a:t>
            </a:r>
            <a:endParaRPr lang="en-US" sz="2800" dirty="0">
              <a:latin typeface="+mj-lt"/>
              <a:ea typeface="+mn-ea"/>
            </a:endParaRPr>
          </a:p>
          <a:p>
            <a:pPr marL="342900" indent="-342900" defTabSz="457200" fontAlgn="auto">
              <a:spcBef>
                <a:spcPts val="0"/>
              </a:spcBef>
              <a:spcAft>
                <a:spcPts val="0"/>
              </a:spcAft>
              <a:buFont typeface="Arial" panose="020B0604020202020204" pitchFamily="34" charset="0"/>
              <a:buChar char="•"/>
              <a:defRPr/>
            </a:pPr>
            <a:r>
              <a:rPr lang="en-US" sz="2800" dirty="0" smtClean="0">
                <a:latin typeface="+mj-lt"/>
                <a:ea typeface="+mn-ea"/>
              </a:rPr>
              <a:t>Apply </a:t>
            </a:r>
            <a:r>
              <a:rPr lang="en-US" sz="2800" dirty="0" err="1" smtClean="0">
                <a:latin typeface="+mj-lt"/>
                <a:ea typeface="+mn-ea"/>
              </a:rPr>
              <a:t>mgmt</a:t>
            </a:r>
            <a:r>
              <a:rPr lang="en-US" sz="2800" dirty="0" smtClean="0">
                <a:latin typeface="+mj-lt"/>
                <a:ea typeface="+mn-ea"/>
              </a:rPr>
              <a:t> options on landscape</a:t>
            </a:r>
            <a:endParaRPr lang="en-US" sz="2800" dirty="0">
              <a:latin typeface="+mj-lt"/>
              <a:ea typeface="+mn-ea"/>
            </a:endParaRPr>
          </a:p>
          <a:p>
            <a:pPr marL="342900" indent="-342900" defTabSz="457200" fontAlgn="auto">
              <a:spcBef>
                <a:spcPts val="0"/>
              </a:spcBef>
              <a:spcAft>
                <a:spcPts val="0"/>
              </a:spcAft>
              <a:buFont typeface="Arial" panose="020B0604020202020204" pitchFamily="34" charset="0"/>
              <a:buChar char="•"/>
              <a:defRPr/>
            </a:pPr>
            <a:r>
              <a:rPr lang="en-US" sz="2800" dirty="0" smtClean="0">
                <a:latin typeface="+mj-lt"/>
                <a:ea typeface="+mn-ea"/>
              </a:rPr>
              <a:t>Determine costs</a:t>
            </a:r>
            <a:endParaRPr lang="en-US" sz="2800" dirty="0">
              <a:latin typeface="+mj-lt"/>
              <a:ea typeface="+mn-ea"/>
            </a:endParaRPr>
          </a:p>
          <a:p>
            <a:pPr marL="342900" indent="-342900" defTabSz="457200" fontAlgn="auto">
              <a:spcBef>
                <a:spcPts val="0"/>
              </a:spcBef>
              <a:spcAft>
                <a:spcPts val="0"/>
              </a:spcAft>
              <a:buFont typeface="Arial" panose="020B0604020202020204" pitchFamily="34" charset="0"/>
              <a:buChar char="•"/>
              <a:defRPr/>
            </a:pPr>
            <a:r>
              <a:rPr lang="en-US" sz="2800" dirty="0" smtClean="0">
                <a:latin typeface="+mj-lt"/>
                <a:ea typeface="+mn-ea"/>
              </a:rPr>
              <a:t>Determine sediment loads</a:t>
            </a:r>
            <a:endParaRPr lang="en-US" sz="2800" dirty="0">
              <a:latin typeface="+mj-lt"/>
              <a:ea typeface="+mn-ea"/>
            </a:endParaRPr>
          </a:p>
        </p:txBody>
      </p:sp>
      <p:sp>
        <p:nvSpPr>
          <p:cNvPr id="3" name="TextBox 2"/>
          <p:cNvSpPr txBox="1"/>
          <p:nvPr/>
        </p:nvSpPr>
        <p:spPr>
          <a:xfrm>
            <a:off x="5328995" y="3244331"/>
            <a:ext cx="6732213" cy="954107"/>
          </a:xfrm>
          <a:prstGeom prst="rect">
            <a:avLst/>
          </a:prstGeom>
          <a:noFill/>
        </p:spPr>
        <p:txBody>
          <a:bodyPr wrap="square" rtlCol="0">
            <a:spAutoFit/>
          </a:bodyPr>
          <a:lstStyle/>
          <a:p>
            <a:pPr defTabSz="457200" fontAlgn="auto">
              <a:spcBef>
                <a:spcPts val="0"/>
              </a:spcBef>
              <a:spcAft>
                <a:spcPts val="0"/>
              </a:spcAft>
              <a:defRPr/>
            </a:pPr>
            <a:r>
              <a:rPr lang="en-US" sz="2800" dirty="0" smtClean="0">
                <a:latin typeface="+mj-lt"/>
                <a:ea typeface="+mn-ea"/>
              </a:rPr>
              <a:t>User specifies management options:</a:t>
            </a:r>
            <a:r>
              <a:rPr lang="en-US" sz="2800" dirty="0">
                <a:latin typeface="+mj-lt"/>
                <a:ea typeface="+mn-ea"/>
              </a:rPr>
              <a:t> </a:t>
            </a:r>
            <a:endParaRPr lang="en-US" sz="2800" dirty="0" smtClean="0">
              <a:latin typeface="+mj-lt"/>
              <a:ea typeface="+mn-ea"/>
            </a:endParaRPr>
          </a:p>
          <a:p>
            <a:pPr defTabSz="457200" fontAlgn="auto">
              <a:spcBef>
                <a:spcPts val="0"/>
              </a:spcBef>
              <a:spcAft>
                <a:spcPts val="0"/>
              </a:spcAft>
              <a:defRPr/>
            </a:pPr>
            <a:r>
              <a:rPr lang="en-US" sz="2800" i="1" dirty="0">
                <a:latin typeface="+mj-lt"/>
                <a:ea typeface="+mn-ea"/>
              </a:rPr>
              <a:t>	</a:t>
            </a:r>
            <a:r>
              <a:rPr lang="en-US" sz="2800" i="1" dirty="0" smtClean="0">
                <a:latin typeface="+mj-lt"/>
                <a:ea typeface="+mn-ea"/>
              </a:rPr>
              <a:t>Type, Extents, Rates, Costs</a:t>
            </a:r>
            <a:endParaRPr lang="en-US" sz="2800" i="1" dirty="0">
              <a:latin typeface="+mj-lt"/>
              <a:ea typeface="+mn-ea"/>
            </a:endParaRPr>
          </a:p>
        </p:txBody>
      </p:sp>
      <p:sp>
        <p:nvSpPr>
          <p:cNvPr id="8" name="Title 1"/>
          <p:cNvSpPr txBox="1">
            <a:spLocks/>
          </p:cNvSpPr>
          <p:nvPr/>
        </p:nvSpPr>
        <p:spPr>
          <a:xfrm>
            <a:off x="0" y="17161"/>
            <a:ext cx="125730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800" dirty="0">
                <a:latin typeface="Calibri" panose="020F0502020204030204" pitchFamily="34" charset="0"/>
              </a:rPr>
              <a:t>Collaborative for Sediment Source </a:t>
            </a:r>
            <a:r>
              <a:rPr lang="en-US" sz="4800" dirty="0" smtClean="0">
                <a:latin typeface="Calibri" panose="020F0502020204030204" pitchFamily="34" charset="0"/>
              </a:rPr>
              <a:t>Reduction</a:t>
            </a:r>
            <a:endParaRPr lang="en-US" sz="4800" dirty="0">
              <a:latin typeface="Calibri" panose="020F0502020204030204" pitchFamily="34" charset="0"/>
            </a:endParaRPr>
          </a:p>
        </p:txBody>
      </p:sp>
      <p:grpSp>
        <p:nvGrpSpPr>
          <p:cNvPr id="13" name="Group 12"/>
          <p:cNvGrpSpPr/>
          <p:nvPr/>
        </p:nvGrpSpPr>
        <p:grpSpPr>
          <a:xfrm>
            <a:off x="6824" y="1448373"/>
            <a:ext cx="5280378" cy="3932061"/>
            <a:chOff x="-7761538" y="429721"/>
            <a:chExt cx="7772400" cy="5602411"/>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538" y="429721"/>
              <a:ext cx="7772400" cy="5602411"/>
            </a:xfrm>
            <a:prstGeom prst="rect">
              <a:avLst/>
            </a:prstGeom>
          </p:spPr>
        </p:pic>
        <p:sp>
          <p:nvSpPr>
            <p:cNvPr id="15" name="Freeform 14"/>
            <p:cNvSpPr/>
            <p:nvPr/>
          </p:nvSpPr>
          <p:spPr>
            <a:xfrm>
              <a:off x="-3392891" y="840475"/>
              <a:ext cx="1266736" cy="1115182"/>
            </a:xfrm>
            <a:custGeom>
              <a:avLst/>
              <a:gdLst>
                <a:gd name="connsiteX0" fmla="*/ 117778 w 1526188"/>
                <a:gd name="connsiteY0" fmla="*/ 571500 h 1343593"/>
                <a:gd name="connsiteX1" fmla="*/ 13003 w 1526188"/>
                <a:gd name="connsiteY1" fmla="*/ 1095375 h 1343593"/>
                <a:gd name="connsiteX2" fmla="*/ 379715 w 1526188"/>
                <a:gd name="connsiteY2" fmla="*/ 1338263 h 1343593"/>
                <a:gd name="connsiteX3" fmla="*/ 1408415 w 1526188"/>
                <a:gd name="connsiteY3" fmla="*/ 881063 h 1343593"/>
                <a:gd name="connsiteX4" fmla="*/ 1460803 w 1526188"/>
                <a:gd name="connsiteY4" fmla="*/ 0 h 134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88" h="1343593">
                  <a:moveTo>
                    <a:pt x="117778" y="571500"/>
                  </a:moveTo>
                  <a:cubicBezTo>
                    <a:pt x="43562" y="769540"/>
                    <a:pt x="-30653" y="967581"/>
                    <a:pt x="13003" y="1095375"/>
                  </a:cubicBezTo>
                  <a:cubicBezTo>
                    <a:pt x="56659" y="1223169"/>
                    <a:pt x="147147" y="1373982"/>
                    <a:pt x="379715" y="1338263"/>
                  </a:cubicBezTo>
                  <a:cubicBezTo>
                    <a:pt x="612283" y="1302544"/>
                    <a:pt x="1228234" y="1104107"/>
                    <a:pt x="1408415" y="881063"/>
                  </a:cubicBezTo>
                  <a:cubicBezTo>
                    <a:pt x="1588596" y="658019"/>
                    <a:pt x="1524699" y="329009"/>
                    <a:pt x="146080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p:cNvSpPr txBox="1"/>
          <p:nvPr/>
        </p:nvSpPr>
        <p:spPr>
          <a:xfrm>
            <a:off x="1077336" y="925153"/>
            <a:ext cx="4100396" cy="523220"/>
          </a:xfrm>
          <a:prstGeom prst="rect">
            <a:avLst/>
          </a:prstGeom>
          <a:noFill/>
        </p:spPr>
        <p:txBody>
          <a:bodyPr wrap="square" rtlCol="0">
            <a:spAutoFit/>
          </a:bodyPr>
          <a:lstStyle/>
          <a:p>
            <a:r>
              <a:rPr lang="en-US" sz="2800" dirty="0"/>
              <a:t>Greater Blue Earth River</a:t>
            </a:r>
          </a:p>
        </p:txBody>
      </p:sp>
      <p:sp>
        <p:nvSpPr>
          <p:cNvPr id="4" name="TextBox 3"/>
          <p:cNvSpPr txBox="1"/>
          <p:nvPr/>
        </p:nvSpPr>
        <p:spPr>
          <a:xfrm>
            <a:off x="6629400" y="936007"/>
            <a:ext cx="3428209" cy="2308324"/>
          </a:xfrm>
          <a:prstGeom prst="rect">
            <a:avLst/>
          </a:prstGeom>
          <a:noFill/>
        </p:spPr>
        <p:txBody>
          <a:bodyPr wrap="square" rtlCol="0">
            <a:spAutoFit/>
          </a:bodyPr>
          <a:lstStyle/>
          <a:p>
            <a:pPr algn="ctr" defTabSz="457200" fontAlgn="auto">
              <a:spcBef>
                <a:spcPts val="0"/>
              </a:spcBef>
              <a:spcAft>
                <a:spcPts val="0"/>
              </a:spcAft>
              <a:defRPr/>
            </a:pPr>
            <a:r>
              <a:rPr lang="en-US" sz="3600" dirty="0" smtClean="0">
                <a:latin typeface="+mj-lt"/>
                <a:ea typeface="+mn-ea"/>
              </a:rPr>
              <a:t>Management </a:t>
            </a:r>
            <a:r>
              <a:rPr lang="en-US" sz="3600" dirty="0">
                <a:latin typeface="+mj-lt"/>
                <a:ea typeface="+mn-ea"/>
              </a:rPr>
              <a:t>Option Simulation Model</a:t>
            </a:r>
          </a:p>
        </p:txBody>
      </p:sp>
    </p:spTree>
    <p:extLst>
      <p:ext uri="{BB962C8B-B14F-4D97-AF65-F5344CB8AC3E}">
        <p14:creationId xmlns:p14="http://schemas.microsoft.com/office/powerpoint/2010/main" val="1290893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1488"/>
            <a:ext cx="11328742" cy="769441"/>
          </a:xfrm>
          <a:prstGeom prst="rect">
            <a:avLst/>
          </a:prstGeom>
        </p:spPr>
        <p:txBody>
          <a:bodyPr wrap="none">
            <a:spAutoFit/>
          </a:bodyPr>
          <a:lstStyle/>
          <a:p>
            <a:pPr fontAlgn="auto">
              <a:spcBef>
                <a:spcPts val="0"/>
              </a:spcBef>
              <a:spcAft>
                <a:spcPts val="0"/>
              </a:spcAft>
            </a:pPr>
            <a:r>
              <a:rPr lang="en-US" sz="4400" dirty="0">
                <a:latin typeface="+mj-lt"/>
                <a:ea typeface="+mn-ea"/>
              </a:rPr>
              <a:t>How do we get the most ‘bang for the buck’?</a:t>
            </a:r>
          </a:p>
        </p:txBody>
      </p:sp>
      <p:sp>
        <p:nvSpPr>
          <p:cNvPr id="7" name="TextBox 6"/>
          <p:cNvSpPr txBox="1"/>
          <p:nvPr/>
        </p:nvSpPr>
        <p:spPr>
          <a:xfrm>
            <a:off x="10346610" y="6326610"/>
            <a:ext cx="1642181" cy="369332"/>
          </a:xfrm>
          <a:prstGeom prst="rect">
            <a:avLst/>
          </a:prstGeom>
          <a:noFill/>
        </p:spPr>
        <p:txBody>
          <a:bodyPr wrap="none" rtlCol="0">
            <a:spAutoFit/>
          </a:bodyPr>
          <a:lstStyle/>
          <a:p>
            <a:pPr algn="ctr" fontAlgn="auto">
              <a:spcBef>
                <a:spcPts val="0"/>
              </a:spcBef>
              <a:spcAft>
                <a:spcPts val="0"/>
              </a:spcAft>
            </a:pPr>
            <a:r>
              <a:rPr lang="en-US" i="1" dirty="0">
                <a:latin typeface="Calibri"/>
                <a:ea typeface="+mn-ea"/>
              </a:rPr>
              <a:t>Cho et al., </a:t>
            </a:r>
            <a:r>
              <a:rPr lang="en-US" i="1" dirty="0" smtClean="0">
                <a:latin typeface="Calibri"/>
                <a:ea typeface="+mn-ea"/>
              </a:rPr>
              <a:t>2019</a:t>
            </a:r>
            <a:endParaRPr lang="en-US" i="1" dirty="0">
              <a:latin typeface="Calibri"/>
              <a:ea typeface="+mn-ea"/>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4773" t="12424" r="12729" b="46163"/>
          <a:stretch/>
        </p:blipFill>
        <p:spPr>
          <a:xfrm>
            <a:off x="1371600" y="865693"/>
            <a:ext cx="7378779" cy="5454632"/>
          </a:xfrm>
          <a:prstGeom prst="rect">
            <a:avLst/>
          </a:prstGeom>
        </p:spPr>
      </p:pic>
      <p:sp>
        <p:nvSpPr>
          <p:cNvPr id="11" name="TextBox 10"/>
          <p:cNvSpPr txBox="1"/>
          <p:nvPr/>
        </p:nvSpPr>
        <p:spPr>
          <a:xfrm rot="16200000">
            <a:off x="-742796" y="3104998"/>
            <a:ext cx="3441968" cy="584775"/>
          </a:xfrm>
          <a:prstGeom prst="rect">
            <a:avLst/>
          </a:prstGeom>
          <a:noFill/>
        </p:spPr>
        <p:txBody>
          <a:bodyPr wrap="none" rtlCol="0">
            <a:spAutoFit/>
          </a:bodyPr>
          <a:lstStyle/>
          <a:p>
            <a:r>
              <a:rPr lang="en-US" sz="3200" dirty="0">
                <a:solidFill>
                  <a:schemeClr val="bg1"/>
                </a:solidFill>
              </a:rPr>
              <a:t>Annual Cost [$/yr]</a:t>
            </a:r>
          </a:p>
        </p:txBody>
      </p:sp>
      <p:sp>
        <p:nvSpPr>
          <p:cNvPr id="13" name="TextBox 12"/>
          <p:cNvSpPr txBox="1"/>
          <p:nvPr/>
        </p:nvSpPr>
        <p:spPr>
          <a:xfrm>
            <a:off x="1765436" y="6218889"/>
            <a:ext cx="6995826" cy="584775"/>
          </a:xfrm>
          <a:prstGeom prst="rect">
            <a:avLst/>
          </a:prstGeom>
          <a:noFill/>
        </p:spPr>
        <p:txBody>
          <a:bodyPr wrap="none" rtlCol="0">
            <a:spAutoFit/>
          </a:bodyPr>
          <a:lstStyle/>
          <a:p>
            <a:r>
              <a:rPr lang="en-US" sz="3200" dirty="0">
                <a:solidFill>
                  <a:schemeClr val="bg1"/>
                </a:solidFill>
              </a:rPr>
              <a:t>Annual Sediment Load Reduction [%]</a:t>
            </a:r>
          </a:p>
        </p:txBody>
      </p:sp>
      <p:sp>
        <p:nvSpPr>
          <p:cNvPr id="12" name="TextBox 11"/>
          <p:cNvSpPr txBox="1"/>
          <p:nvPr/>
        </p:nvSpPr>
        <p:spPr>
          <a:xfrm>
            <a:off x="8495064" y="990600"/>
            <a:ext cx="3657600" cy="3970318"/>
          </a:xfrm>
          <a:prstGeom prst="rect">
            <a:avLst/>
          </a:prstGeom>
          <a:noFill/>
        </p:spPr>
        <p:txBody>
          <a:bodyPr wrap="square" rtlCol="0">
            <a:spAutoFit/>
          </a:bodyPr>
          <a:lstStyle/>
          <a:p>
            <a:r>
              <a:rPr lang="en-US" sz="2800" dirty="0">
                <a:solidFill>
                  <a:srgbClr val="92D050"/>
                </a:solidFill>
                <a:effectLst>
                  <a:outerShdw blurRad="38100" dist="38100" dir="2700000" algn="tl">
                    <a:srgbClr val="000000">
                      <a:alpha val="43137"/>
                    </a:srgbClr>
                  </a:outerShdw>
                </a:effectLst>
              </a:rPr>
              <a:t>Green = buffers, grassed waterways</a:t>
            </a:r>
          </a:p>
          <a:p>
            <a:endParaRPr lang="en-US" sz="2800" dirty="0">
              <a:solidFill>
                <a:srgbClr val="92D050"/>
              </a:solidFill>
              <a:effectLst>
                <a:outerShdw blurRad="38100" dist="38100" dir="2700000" algn="tl">
                  <a:srgbClr val="000000">
                    <a:alpha val="43137"/>
                  </a:srgbClr>
                </a:outerShdw>
              </a:effectLst>
            </a:endParaRPr>
          </a:p>
          <a:p>
            <a:r>
              <a:rPr lang="en-US" sz="2800" dirty="0">
                <a:solidFill>
                  <a:schemeClr val="accent2">
                    <a:lumMod val="60000"/>
                    <a:lumOff val="40000"/>
                  </a:schemeClr>
                </a:solidFill>
                <a:effectLst>
                  <a:outerShdw blurRad="38100" dist="38100" dir="2700000" algn="tl">
                    <a:srgbClr val="000000">
                      <a:alpha val="43137"/>
                    </a:srgbClr>
                  </a:outerShdw>
                </a:effectLst>
              </a:rPr>
              <a:t>Blue = water storage</a:t>
            </a:r>
          </a:p>
          <a:p>
            <a:endParaRPr lang="en-US" sz="2800" dirty="0">
              <a:solidFill>
                <a:srgbClr val="92D050"/>
              </a:solidFill>
              <a:effectLst>
                <a:outerShdw blurRad="38100" dist="38100" dir="2700000" algn="tl">
                  <a:srgbClr val="000000">
                    <a:alpha val="43137"/>
                  </a:srgbClr>
                </a:outerShdw>
              </a:effectLst>
            </a:endParaRPr>
          </a:p>
          <a:p>
            <a:r>
              <a:rPr lang="en-US" sz="2800" dirty="0">
                <a:solidFill>
                  <a:srgbClr val="FFC000"/>
                </a:solidFill>
                <a:effectLst>
                  <a:outerShdw blurRad="38100" dist="38100" dir="2700000" algn="tl">
                    <a:srgbClr val="000000">
                      <a:alpha val="43137"/>
                    </a:srgbClr>
                  </a:outerShdw>
                </a:effectLst>
              </a:rPr>
              <a:t>Orange = water storage + bluff stabilization</a:t>
            </a:r>
          </a:p>
          <a:p>
            <a:endParaRPr lang="en-US" sz="2800" dirty="0">
              <a:solidFill>
                <a:srgbClr val="92D050"/>
              </a:solidFill>
            </a:endParaRPr>
          </a:p>
        </p:txBody>
      </p:sp>
      <p:sp>
        <p:nvSpPr>
          <p:cNvPr id="3" name="TextBox 2"/>
          <p:cNvSpPr txBox="1"/>
          <p:nvPr/>
        </p:nvSpPr>
        <p:spPr>
          <a:xfrm rot="16200000">
            <a:off x="469395" y="2913337"/>
            <a:ext cx="1233030" cy="584775"/>
          </a:xfrm>
          <a:prstGeom prst="rect">
            <a:avLst/>
          </a:prstGeom>
          <a:noFill/>
        </p:spPr>
        <p:txBody>
          <a:bodyPr wrap="none" rtlCol="0">
            <a:spAutoFit/>
          </a:bodyPr>
          <a:lstStyle/>
          <a:p>
            <a:r>
              <a:rPr lang="en-US" sz="3200" dirty="0" smtClean="0"/>
              <a:t>Costs</a:t>
            </a:r>
            <a:endParaRPr lang="en-US" sz="3200" dirty="0"/>
          </a:p>
        </p:txBody>
      </p:sp>
      <p:sp>
        <p:nvSpPr>
          <p:cNvPr id="4" name="TextBox 3"/>
          <p:cNvSpPr txBox="1"/>
          <p:nvPr/>
        </p:nvSpPr>
        <p:spPr>
          <a:xfrm>
            <a:off x="3200400" y="6218888"/>
            <a:ext cx="4602542" cy="584775"/>
          </a:xfrm>
          <a:prstGeom prst="rect">
            <a:avLst/>
          </a:prstGeom>
          <a:noFill/>
        </p:spPr>
        <p:txBody>
          <a:bodyPr wrap="none" rtlCol="0">
            <a:spAutoFit/>
          </a:bodyPr>
          <a:lstStyle/>
          <a:p>
            <a:r>
              <a:rPr lang="en-US" sz="3200" dirty="0" smtClean="0"/>
              <a:t>Sediment load reduction</a:t>
            </a:r>
            <a:endParaRPr lang="en-US" sz="3200" dirty="0"/>
          </a:p>
        </p:txBody>
      </p:sp>
    </p:spTree>
    <p:extLst>
      <p:ext uri="{BB962C8B-B14F-4D97-AF65-F5344CB8AC3E}">
        <p14:creationId xmlns:p14="http://schemas.microsoft.com/office/powerpoint/2010/main" val="3566661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8006">
            <a:off x="1094047" y="209292"/>
            <a:ext cx="5296175" cy="6858000"/>
          </a:xfrm>
          <a:prstGeom prst="rect">
            <a:avLst/>
          </a:prstGeom>
        </p:spPr>
      </p:pic>
      <p:sp>
        <p:nvSpPr>
          <p:cNvPr id="3" name="TextBox 2"/>
          <p:cNvSpPr txBox="1"/>
          <p:nvPr/>
        </p:nvSpPr>
        <p:spPr>
          <a:xfrm>
            <a:off x="7696200" y="1894022"/>
            <a:ext cx="3839513" cy="923330"/>
          </a:xfrm>
          <a:prstGeom prst="rect">
            <a:avLst/>
          </a:prstGeom>
          <a:noFill/>
        </p:spPr>
        <p:txBody>
          <a:bodyPr wrap="none" rtlCol="0">
            <a:spAutoFit/>
          </a:bodyPr>
          <a:lstStyle/>
          <a:p>
            <a:r>
              <a:rPr lang="en-US" sz="5400" dirty="0"/>
              <a:t>Consensus!</a:t>
            </a:r>
          </a:p>
        </p:txBody>
      </p:sp>
      <p:sp>
        <p:nvSpPr>
          <p:cNvPr id="4" name="Rectangle 3"/>
          <p:cNvSpPr/>
          <p:nvPr/>
        </p:nvSpPr>
        <p:spPr>
          <a:xfrm>
            <a:off x="6705600" y="6467696"/>
            <a:ext cx="5395451" cy="369332"/>
          </a:xfrm>
          <a:prstGeom prst="rect">
            <a:avLst/>
          </a:prstGeom>
        </p:spPr>
        <p:txBody>
          <a:bodyPr wrap="none">
            <a:spAutoFit/>
          </a:bodyPr>
          <a:lstStyle/>
          <a:p>
            <a:r>
              <a:rPr lang="en-US" dirty="0"/>
              <a:t>https://conservancy.umn.edu/handle/11299/191082</a:t>
            </a:r>
          </a:p>
        </p:txBody>
      </p:sp>
    </p:spTree>
    <p:extLst>
      <p:ext uri="{BB962C8B-B14F-4D97-AF65-F5344CB8AC3E}">
        <p14:creationId xmlns:p14="http://schemas.microsoft.com/office/powerpoint/2010/main" val="2038716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chemeClr val="tx1"/>
                </a:solidFill>
              </a:rPr>
              <a:t>Summary of findings</a:t>
            </a:r>
          </a:p>
        </p:txBody>
      </p:sp>
      <p:sp>
        <p:nvSpPr>
          <p:cNvPr id="3" name="Content Placeholder 2"/>
          <p:cNvSpPr>
            <a:spLocks noGrp="1"/>
          </p:cNvSpPr>
          <p:nvPr>
            <p:ph idx="1"/>
          </p:nvPr>
        </p:nvSpPr>
        <p:spPr/>
        <p:txBody>
          <a:bodyPr/>
          <a:lstStyle/>
          <a:p>
            <a:pPr marL="0" indent="0">
              <a:buNone/>
            </a:pPr>
            <a:r>
              <a:rPr lang="en-US" dirty="0"/>
              <a:t>1. </a:t>
            </a:r>
            <a:r>
              <a:rPr lang="en-US" i="1" dirty="0"/>
              <a:t>Ravines that are large local sources of sediment can be targeted. Investment in stabilizing these ravines is worthwhile, but not sufficient to reduce sediment loading to meet water quality standards.</a:t>
            </a:r>
            <a:endParaRPr lang="en-US" dirty="0"/>
          </a:p>
        </p:txBody>
      </p:sp>
    </p:spTree>
    <p:extLst>
      <p:ext uri="{BB962C8B-B14F-4D97-AF65-F5344CB8AC3E}">
        <p14:creationId xmlns:p14="http://schemas.microsoft.com/office/powerpoint/2010/main" val="410738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chemeClr val="tx1"/>
                </a:solidFill>
              </a:rPr>
              <a:t>Summary of findings</a:t>
            </a:r>
          </a:p>
        </p:txBody>
      </p:sp>
      <p:sp>
        <p:nvSpPr>
          <p:cNvPr id="3" name="Content Placeholder 2"/>
          <p:cNvSpPr>
            <a:spLocks noGrp="1"/>
          </p:cNvSpPr>
          <p:nvPr>
            <p:ph idx="1"/>
          </p:nvPr>
        </p:nvSpPr>
        <p:spPr/>
        <p:txBody>
          <a:bodyPr/>
          <a:lstStyle/>
          <a:p>
            <a:pPr marL="0" indent="0">
              <a:buNone/>
            </a:pPr>
            <a:r>
              <a:rPr lang="en-US" dirty="0"/>
              <a:t>2. </a:t>
            </a:r>
            <a:r>
              <a:rPr lang="en-US" i="1" dirty="0"/>
              <a:t>Eroding bluffs that threaten infrastructure and produce exceptionally large amounts of sediment can be targeted. Investment in stabilizing these bluffs is worthwhile, but bluff stabilization is not the most effective solution for long-term reduction in sediment loading across the watershed.</a:t>
            </a:r>
            <a:endParaRPr lang="en-US" dirty="0"/>
          </a:p>
        </p:txBody>
      </p:sp>
    </p:spTree>
    <p:extLst>
      <p:ext uri="{BB962C8B-B14F-4D97-AF65-F5344CB8AC3E}">
        <p14:creationId xmlns:p14="http://schemas.microsoft.com/office/powerpoint/2010/main" val="2159216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chemeClr val="tx1"/>
                </a:solidFill>
              </a:rPr>
              <a:t>Summary of findings</a:t>
            </a:r>
          </a:p>
        </p:txBody>
      </p:sp>
      <p:sp>
        <p:nvSpPr>
          <p:cNvPr id="3" name="Content Placeholder 2"/>
          <p:cNvSpPr>
            <a:spLocks noGrp="1"/>
          </p:cNvSpPr>
          <p:nvPr>
            <p:ph idx="1"/>
          </p:nvPr>
        </p:nvSpPr>
        <p:spPr/>
        <p:txBody>
          <a:bodyPr/>
          <a:lstStyle/>
          <a:p>
            <a:pPr marL="0" indent="0">
              <a:buNone/>
            </a:pPr>
            <a:r>
              <a:rPr lang="en-US" i="1" dirty="0"/>
              <a:t>3. Achieving water quality standards will require priority investment in more temporary water storage to reduce high river flows and bluff erosion. This is a critical component of a strategy to reduce sediment in the Minnesota River</a:t>
            </a:r>
            <a:r>
              <a:rPr lang="en-US" dirty="0"/>
              <a:t>.</a:t>
            </a:r>
          </a:p>
        </p:txBody>
      </p:sp>
    </p:spTree>
    <p:extLst>
      <p:ext uri="{BB962C8B-B14F-4D97-AF65-F5344CB8AC3E}">
        <p14:creationId xmlns:p14="http://schemas.microsoft.com/office/powerpoint/2010/main" val="13408143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7950200" y="6000163"/>
            <a:ext cx="2133600" cy="476250"/>
          </a:xfrm>
        </p:spPr>
        <p:txBody>
          <a:bodyPr/>
          <a:lstStyle/>
          <a:p>
            <a:fld id="{6A3DF520-5083-4CA1-886A-50997D2799F7}" type="slidenum">
              <a:rPr lang="en-US" smtClean="0"/>
              <a:pPr/>
              <a:t>27</a:t>
            </a:fld>
            <a:endParaRPr lang="en-US"/>
          </a:p>
        </p:txBody>
      </p:sp>
      <p:grpSp>
        <p:nvGrpSpPr>
          <p:cNvPr id="5" name="Group 4"/>
          <p:cNvGrpSpPr/>
          <p:nvPr/>
        </p:nvGrpSpPr>
        <p:grpSpPr>
          <a:xfrm>
            <a:off x="379044" y="380200"/>
            <a:ext cx="5791199" cy="3569731"/>
            <a:chOff x="228601" y="1066801"/>
            <a:chExt cx="5791199" cy="3569731"/>
          </a:xfrm>
        </p:grpSpPr>
        <p:pic>
          <p:nvPicPr>
            <p:cNvPr id="6" name="Picture 5"/>
            <p:cNvPicPr>
              <a:picLocks noChangeAspect="1"/>
            </p:cNvPicPr>
            <p:nvPr/>
          </p:nvPicPr>
          <p:blipFill>
            <a:blip r:embed="rId2"/>
            <a:stretch>
              <a:fillRect/>
            </a:stretch>
          </p:blipFill>
          <p:spPr>
            <a:xfrm>
              <a:off x="228601" y="1066801"/>
              <a:ext cx="5680814" cy="3276600"/>
            </a:xfrm>
            <a:prstGeom prst="rect">
              <a:avLst/>
            </a:prstGeom>
          </p:spPr>
        </p:pic>
        <p:sp>
          <p:nvSpPr>
            <p:cNvPr id="7" name="TextBox 6"/>
            <p:cNvSpPr txBox="1"/>
            <p:nvPr/>
          </p:nvSpPr>
          <p:spPr>
            <a:xfrm>
              <a:off x="1233361" y="4267200"/>
              <a:ext cx="4786439" cy="369332"/>
            </a:xfrm>
            <a:prstGeom prst="rect">
              <a:avLst/>
            </a:prstGeom>
            <a:noFill/>
          </p:spPr>
          <p:txBody>
            <a:bodyPr wrap="none" rtlCol="0">
              <a:spAutoFit/>
            </a:bodyPr>
            <a:lstStyle/>
            <a:p>
              <a:pPr fontAlgn="auto">
                <a:spcBef>
                  <a:spcPts val="0"/>
                </a:spcBef>
                <a:spcAft>
                  <a:spcPts val="0"/>
                </a:spcAft>
              </a:pPr>
              <a:r>
                <a:rPr lang="en-US" dirty="0">
                  <a:latin typeface="Calibri"/>
                  <a:ea typeface="+mn-ea"/>
                </a:rPr>
                <a:t>U of M Southwest Research and Outreach Center</a:t>
              </a:r>
            </a:p>
          </p:txBody>
        </p:sp>
      </p:grpSp>
      <p:grpSp>
        <p:nvGrpSpPr>
          <p:cNvPr id="8" name="Group 7"/>
          <p:cNvGrpSpPr/>
          <p:nvPr/>
        </p:nvGrpSpPr>
        <p:grpSpPr>
          <a:xfrm>
            <a:off x="6266824" y="1956555"/>
            <a:ext cx="5664200" cy="4534416"/>
            <a:chOff x="3352800" y="1905000"/>
            <a:chExt cx="5664200" cy="4534416"/>
          </a:xfrm>
        </p:grpSpPr>
        <p:pic>
          <p:nvPicPr>
            <p:cNvPr id="9" name="Picture 6" descr="IMG_11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05000"/>
              <a:ext cx="5664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352800" y="6070084"/>
              <a:ext cx="5547288" cy="369332"/>
            </a:xfrm>
            <a:prstGeom prst="rect">
              <a:avLst/>
            </a:prstGeom>
            <a:noFill/>
          </p:spPr>
          <p:txBody>
            <a:bodyPr wrap="none" rtlCol="0">
              <a:spAutoFit/>
            </a:bodyPr>
            <a:lstStyle/>
            <a:p>
              <a:pPr fontAlgn="auto">
                <a:spcBef>
                  <a:spcPts val="0"/>
                </a:spcBef>
                <a:spcAft>
                  <a:spcPts val="0"/>
                </a:spcAft>
              </a:pPr>
              <a:r>
                <a:rPr lang="en-US" dirty="0">
                  <a:latin typeface="Calibri"/>
                  <a:ea typeface="+mn-ea"/>
                </a:rPr>
                <a:t>Elm Creek Restoration Project, </a:t>
              </a:r>
              <a:r>
                <a:rPr lang="en-US" dirty="0" err="1">
                  <a:latin typeface="Calibri"/>
                  <a:ea typeface="+mn-ea"/>
                </a:rPr>
                <a:t>Lenhart</a:t>
              </a:r>
              <a:r>
                <a:rPr lang="en-US" dirty="0">
                  <a:latin typeface="Calibri"/>
                  <a:ea typeface="+mn-ea"/>
                </a:rPr>
                <a:t>, Brooks &amp; </a:t>
              </a:r>
              <a:r>
                <a:rPr lang="en-US" dirty="0" err="1">
                  <a:latin typeface="Calibri"/>
                  <a:ea typeface="+mn-ea"/>
                </a:rPr>
                <a:t>Magner</a:t>
              </a:r>
              <a:endParaRPr lang="en-US" dirty="0">
                <a:latin typeface="Calibri"/>
                <a:ea typeface="+mn-ea"/>
              </a:endParaRPr>
            </a:p>
          </p:txBody>
        </p:sp>
      </p:grpSp>
      <p:grpSp>
        <p:nvGrpSpPr>
          <p:cNvPr id="18" name="Group 17"/>
          <p:cNvGrpSpPr/>
          <p:nvPr/>
        </p:nvGrpSpPr>
        <p:grpSpPr>
          <a:xfrm>
            <a:off x="379044" y="1828800"/>
            <a:ext cx="9098981" cy="4785264"/>
            <a:chOff x="792414" y="1839600"/>
            <a:chExt cx="9098981" cy="4785264"/>
          </a:xfrm>
        </p:grpSpPr>
        <p:sp>
          <p:nvSpPr>
            <p:cNvPr id="13" name="TextBox 12"/>
            <p:cNvSpPr txBox="1"/>
            <p:nvPr/>
          </p:nvSpPr>
          <p:spPr>
            <a:xfrm>
              <a:off x="1595120" y="6255532"/>
              <a:ext cx="4236737" cy="369332"/>
            </a:xfrm>
            <a:prstGeom prst="rect">
              <a:avLst/>
            </a:prstGeom>
            <a:noFill/>
          </p:spPr>
          <p:txBody>
            <a:bodyPr wrap="none" rtlCol="0">
              <a:spAutoFit/>
            </a:bodyPr>
            <a:lstStyle/>
            <a:p>
              <a:pPr fontAlgn="auto">
                <a:spcBef>
                  <a:spcPts val="0"/>
                </a:spcBef>
                <a:spcAft>
                  <a:spcPts val="0"/>
                </a:spcAft>
              </a:pPr>
              <a:r>
                <a:rPr lang="en-US" dirty="0">
                  <a:latin typeface="Calibri"/>
                  <a:ea typeface="+mn-ea"/>
                </a:rPr>
                <a:t>BE County Ditch 57 Restoration Project, ISG</a:t>
              </a:r>
            </a:p>
          </p:txBody>
        </p:sp>
        <p:pic>
          <p:nvPicPr>
            <p:cNvPr id="2232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14" y="1839600"/>
              <a:ext cx="9098981" cy="4517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5867400" y="374569"/>
            <a:ext cx="6176243" cy="4732387"/>
            <a:chOff x="3048000" y="705838"/>
            <a:chExt cx="6176243" cy="4732387"/>
          </a:xfrm>
        </p:grpSpPr>
        <p:pic>
          <p:nvPicPr>
            <p:cNvPr id="15" name="Picture 14"/>
            <p:cNvPicPr>
              <a:picLocks noChangeAspect="1"/>
            </p:cNvPicPr>
            <p:nvPr/>
          </p:nvPicPr>
          <p:blipFill>
            <a:blip r:embed="rId5"/>
            <a:stretch>
              <a:fillRect/>
            </a:stretch>
          </p:blipFill>
          <p:spPr>
            <a:xfrm>
              <a:off x="3159406" y="705838"/>
              <a:ext cx="5934075" cy="4457700"/>
            </a:xfrm>
            <a:prstGeom prst="rect">
              <a:avLst/>
            </a:prstGeom>
          </p:spPr>
        </p:pic>
        <p:sp>
          <p:nvSpPr>
            <p:cNvPr id="16" name="TextBox 15"/>
            <p:cNvSpPr txBox="1"/>
            <p:nvPr/>
          </p:nvSpPr>
          <p:spPr>
            <a:xfrm>
              <a:off x="3048000" y="5068893"/>
              <a:ext cx="6176243" cy="369332"/>
            </a:xfrm>
            <a:prstGeom prst="rect">
              <a:avLst/>
            </a:prstGeom>
            <a:noFill/>
          </p:spPr>
          <p:txBody>
            <a:bodyPr wrap="none" rtlCol="0">
              <a:spAutoFit/>
            </a:bodyPr>
            <a:lstStyle/>
            <a:p>
              <a:pPr fontAlgn="auto">
                <a:spcBef>
                  <a:spcPts val="0"/>
                </a:spcBef>
                <a:spcAft>
                  <a:spcPts val="0"/>
                </a:spcAft>
              </a:pPr>
              <a:r>
                <a:rPr lang="en-US" dirty="0">
                  <a:latin typeface="Calibri"/>
                  <a:ea typeface="+mn-ea"/>
                </a:rPr>
                <a:t>Swift County JD 8 Restoration Project, </a:t>
              </a:r>
              <a:r>
                <a:rPr lang="en-US" dirty="0" err="1">
                  <a:latin typeface="Calibri"/>
                  <a:ea typeface="+mn-ea"/>
                </a:rPr>
                <a:t>Kriter</a:t>
              </a:r>
              <a:r>
                <a:rPr lang="en-US" dirty="0">
                  <a:latin typeface="Calibri"/>
                  <a:ea typeface="+mn-ea"/>
                </a:rPr>
                <a:t>, </a:t>
              </a:r>
              <a:r>
                <a:rPr lang="en-US" dirty="0" err="1">
                  <a:latin typeface="Calibri"/>
                  <a:ea typeface="+mn-ea"/>
                </a:rPr>
                <a:t>Magner</a:t>
              </a:r>
              <a:r>
                <a:rPr lang="en-US" dirty="0">
                  <a:latin typeface="Calibri"/>
                  <a:ea typeface="+mn-ea"/>
                </a:rPr>
                <a:t> and others</a:t>
              </a:r>
            </a:p>
          </p:txBody>
        </p:sp>
      </p:grpSp>
      <p:pic>
        <p:nvPicPr>
          <p:cNvPr id="17" name="Picture 16"/>
          <p:cNvPicPr>
            <a:picLocks noChangeAspect="1"/>
          </p:cNvPicPr>
          <p:nvPr/>
        </p:nvPicPr>
        <p:blipFill>
          <a:blip r:embed="rId6"/>
          <a:stretch>
            <a:fillRect/>
          </a:stretch>
        </p:blipFill>
        <p:spPr>
          <a:xfrm>
            <a:off x="1463845" y="644153"/>
            <a:ext cx="4123924" cy="5332792"/>
          </a:xfrm>
          <a:prstGeom prst="rect">
            <a:avLst/>
          </a:prstGeom>
        </p:spPr>
      </p:pic>
    </p:spTree>
    <p:extLst>
      <p:ext uri="{BB962C8B-B14F-4D97-AF65-F5344CB8AC3E}">
        <p14:creationId xmlns:p14="http://schemas.microsoft.com/office/powerpoint/2010/main" val="359532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121920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dirty="0" smtClean="0"/>
              <a:t>Wetlands </a:t>
            </a:r>
            <a:r>
              <a:rPr lang="en-US" dirty="0"/>
              <a:t>also decrease nitrogen </a:t>
            </a:r>
            <a:r>
              <a:rPr lang="en-US" dirty="0" smtClean="0"/>
              <a:t>concentrations</a:t>
            </a:r>
            <a:endParaRPr lang="en-US" dirty="0"/>
          </a:p>
        </p:txBody>
      </p:sp>
      <p:sp>
        <p:nvSpPr>
          <p:cNvPr id="10" name="TextBox 9"/>
          <p:cNvSpPr txBox="1"/>
          <p:nvPr/>
        </p:nvSpPr>
        <p:spPr>
          <a:xfrm>
            <a:off x="10169638" y="6096000"/>
            <a:ext cx="1985223" cy="646331"/>
          </a:xfrm>
          <a:prstGeom prst="rect">
            <a:avLst/>
          </a:prstGeom>
          <a:noFill/>
        </p:spPr>
        <p:txBody>
          <a:bodyPr wrap="none" rtlCol="0">
            <a:spAutoFit/>
          </a:bodyPr>
          <a:lstStyle/>
          <a:p>
            <a:pPr fontAlgn="auto">
              <a:spcBef>
                <a:spcPts val="0"/>
              </a:spcBef>
              <a:spcAft>
                <a:spcPts val="0"/>
              </a:spcAft>
            </a:pPr>
            <a:r>
              <a:rPr lang="en-US" i="1" dirty="0">
                <a:latin typeface="Calibri"/>
                <a:ea typeface="+mn-ea"/>
              </a:rPr>
              <a:t>Hansen et al., 2018</a:t>
            </a:r>
          </a:p>
          <a:p>
            <a:pPr fontAlgn="auto">
              <a:spcBef>
                <a:spcPts val="0"/>
              </a:spcBef>
              <a:spcAft>
                <a:spcPts val="0"/>
              </a:spcAft>
            </a:pPr>
            <a:r>
              <a:rPr lang="en-US" i="1" dirty="0">
                <a:latin typeface="Calibri"/>
                <a:ea typeface="+mn-ea"/>
              </a:rPr>
              <a:t>Nature Geoscience</a:t>
            </a:r>
          </a:p>
        </p:txBody>
      </p:sp>
      <p:pic>
        <p:nvPicPr>
          <p:cNvPr id="2222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680" b="49017"/>
          <a:stretch/>
        </p:blipFill>
        <p:spPr bwMode="auto">
          <a:xfrm>
            <a:off x="457200" y="990599"/>
            <a:ext cx="5237276" cy="400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37" t="49797" r="32843" b="-1143"/>
          <a:stretch/>
        </p:blipFill>
        <p:spPr bwMode="auto">
          <a:xfrm>
            <a:off x="6093431" y="838200"/>
            <a:ext cx="5278324" cy="40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7770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64021702"/>
              </p:ext>
            </p:extLst>
          </p:nvPr>
        </p:nvGraphicFramePr>
        <p:xfrm>
          <a:off x="76200" y="457200"/>
          <a:ext cx="3886201" cy="5486400"/>
        </p:xfrm>
        <a:graphic>
          <a:graphicData uri="http://schemas.openxmlformats.org/drawingml/2006/table">
            <a:tbl>
              <a:tblPr firstRow="1" firstCol="1" bandRow="1"/>
              <a:tblGrid>
                <a:gridCol w="484576">
                  <a:extLst>
                    <a:ext uri="{9D8B030D-6E8A-4147-A177-3AD203B41FA5}">
                      <a16:colId xmlns:a16="http://schemas.microsoft.com/office/drawing/2014/main" val="1698046876"/>
                    </a:ext>
                  </a:extLst>
                </a:gridCol>
                <a:gridCol w="3401625">
                  <a:extLst>
                    <a:ext uri="{9D8B030D-6E8A-4147-A177-3AD203B41FA5}">
                      <a16:colId xmlns:a16="http://schemas.microsoft.com/office/drawing/2014/main" val="1637226175"/>
                    </a:ext>
                  </a:extLst>
                </a:gridCol>
              </a:tblGrid>
              <a:tr h="391886">
                <a:tc gridSpan="2">
                  <a:txBody>
                    <a:bodyPr/>
                    <a:lstStyle/>
                    <a:p>
                      <a:pPr marL="0" marR="0">
                        <a:lnSpc>
                          <a:spcPct val="15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Field management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rgbClr val="F2F2F2"/>
                    </a:solidFill>
                  </a:tcPr>
                </a:tc>
                <a:tc hMerge="1">
                  <a:txBody>
                    <a:bodyPr/>
                    <a:lstStyle/>
                    <a:p>
                      <a:endParaRPr lang="en-US"/>
                    </a:p>
                  </a:txBody>
                  <a:tcPr/>
                </a:tc>
                <a:extLst>
                  <a:ext uri="{0D108BD9-81ED-4DB2-BD59-A6C34878D82A}">
                    <a16:rowId xmlns:a16="http://schemas.microsoft.com/office/drawing/2014/main" val="3070843104"/>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Cover crops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65853615"/>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Grassed waterway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888799147"/>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Fertilizer management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65674018"/>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Isolated marsh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08872963"/>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Isolated pond</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55181415"/>
                  </a:ext>
                </a:extLst>
              </a:tr>
              <a:tr h="391886">
                <a:tc gridSpan="2">
                  <a:txBody>
                    <a:bodyPr/>
                    <a:lstStyle/>
                    <a:p>
                      <a:pPr marL="0" marR="0">
                        <a:lnSpc>
                          <a:spcPct val="15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Near channel management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hMerge="1">
                  <a:txBody>
                    <a:bodyPr/>
                    <a:lstStyle/>
                    <a:p>
                      <a:endParaRPr lang="en-US"/>
                    </a:p>
                  </a:txBody>
                  <a:tcPr/>
                </a:tc>
                <a:extLst>
                  <a:ext uri="{0D108BD9-81ED-4DB2-BD59-A6C34878D82A}">
                    <a16:rowId xmlns:a16="http://schemas.microsoft.com/office/drawing/2014/main" val="2527642195"/>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Buffer strip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93340561"/>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Reservoir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993194359"/>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Fluvial marsh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670733072"/>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Ravine tip stabilization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70586893"/>
                  </a:ext>
                </a:extLst>
              </a:tr>
              <a:tr h="391886">
                <a:tc>
                  <a:txBody>
                    <a:bodyPr/>
                    <a:lstStyle/>
                    <a:p>
                      <a:pPr marL="0" marR="0">
                        <a:lnSpc>
                          <a:spcPct val="15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Bluff stabilization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6830832"/>
                  </a:ext>
                </a:extLst>
              </a:tr>
            </a:tbl>
          </a:graphicData>
        </a:graphic>
      </p:graphicFrame>
      <p:pic>
        <p:nvPicPr>
          <p:cNvPr id="5" name="Picture 4"/>
          <p:cNvPicPr>
            <a:picLocks noChangeAspect="1"/>
          </p:cNvPicPr>
          <p:nvPr/>
        </p:nvPicPr>
        <p:blipFill>
          <a:blip r:embed="rId2"/>
          <a:stretch>
            <a:fillRect/>
          </a:stretch>
        </p:blipFill>
        <p:spPr>
          <a:xfrm>
            <a:off x="4270625" y="2646452"/>
            <a:ext cx="7683496" cy="4191000"/>
          </a:xfrm>
          <a:prstGeom prst="rect">
            <a:avLst/>
          </a:prstGeom>
        </p:spPr>
      </p:pic>
      <p:pic>
        <p:nvPicPr>
          <p:cNvPr id="6" name="Picture 5"/>
          <p:cNvPicPr>
            <a:picLocks noChangeAspect="1"/>
          </p:cNvPicPr>
          <p:nvPr/>
        </p:nvPicPr>
        <p:blipFill>
          <a:blip r:embed="rId3"/>
          <a:stretch>
            <a:fillRect/>
          </a:stretch>
        </p:blipFill>
        <p:spPr>
          <a:xfrm>
            <a:off x="4220847" y="76200"/>
            <a:ext cx="7729849" cy="4220966"/>
          </a:xfrm>
          <a:prstGeom prst="rect">
            <a:avLst/>
          </a:prstGeom>
        </p:spPr>
      </p:pic>
    </p:spTree>
    <p:extLst>
      <p:ext uri="{BB962C8B-B14F-4D97-AF65-F5344CB8AC3E}">
        <p14:creationId xmlns:p14="http://schemas.microsoft.com/office/powerpoint/2010/main" val="20304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 y="274638"/>
            <a:ext cx="12190288" cy="1143000"/>
          </a:xfrm>
        </p:spPr>
        <p:txBody>
          <a:bodyPr/>
          <a:lstStyle/>
          <a:p>
            <a:r>
              <a:rPr lang="en-US" sz="4800" dirty="0" smtClean="0"/>
              <a:t>How is hydrology changing in Red River?</a:t>
            </a:r>
            <a:endParaRPr lang="en-US" sz="4800" dirty="0"/>
          </a:p>
        </p:txBody>
      </p:sp>
      <p:pic>
        <p:nvPicPr>
          <p:cNvPr id="4" name="Picture 3"/>
          <p:cNvPicPr>
            <a:picLocks noChangeAspect="1"/>
          </p:cNvPicPr>
          <p:nvPr/>
        </p:nvPicPr>
        <p:blipFill rotWithShape="1">
          <a:blip r:embed="rId2"/>
          <a:srcRect t="30777" r="46590" b="35881"/>
          <a:stretch/>
        </p:blipFill>
        <p:spPr>
          <a:xfrm>
            <a:off x="166172" y="1600201"/>
            <a:ext cx="5627074" cy="3048000"/>
          </a:xfrm>
          <a:prstGeom prst="rect">
            <a:avLst/>
          </a:prstGeom>
        </p:spPr>
      </p:pic>
      <p:pic>
        <p:nvPicPr>
          <p:cNvPr id="5" name="Picture 4"/>
          <p:cNvPicPr>
            <a:picLocks noChangeAspect="1"/>
          </p:cNvPicPr>
          <p:nvPr/>
        </p:nvPicPr>
        <p:blipFill rotWithShape="1">
          <a:blip r:embed="rId2"/>
          <a:srcRect l="73438" t="3676" r="2082" b="82218"/>
          <a:stretch/>
        </p:blipFill>
        <p:spPr>
          <a:xfrm>
            <a:off x="4457700" y="4830764"/>
            <a:ext cx="3276600" cy="1638300"/>
          </a:xfrm>
          <a:prstGeom prst="rect">
            <a:avLst/>
          </a:prstGeom>
        </p:spPr>
      </p:pic>
      <p:pic>
        <p:nvPicPr>
          <p:cNvPr id="7" name="Picture 6"/>
          <p:cNvPicPr>
            <a:picLocks noChangeAspect="1"/>
          </p:cNvPicPr>
          <p:nvPr/>
        </p:nvPicPr>
        <p:blipFill rotWithShape="1">
          <a:blip r:embed="rId2"/>
          <a:srcRect t="2501" r="46590" b="67492"/>
          <a:stretch/>
        </p:blipFill>
        <p:spPr>
          <a:xfrm>
            <a:off x="6172200" y="1744038"/>
            <a:ext cx="5627074" cy="2743201"/>
          </a:xfrm>
          <a:prstGeom prst="rect">
            <a:avLst/>
          </a:prstGeom>
        </p:spPr>
      </p:pic>
      <p:sp>
        <p:nvSpPr>
          <p:cNvPr id="3" name="Rectangle 2"/>
          <p:cNvSpPr/>
          <p:nvPr/>
        </p:nvSpPr>
        <p:spPr>
          <a:xfrm>
            <a:off x="6172200" y="1600201"/>
            <a:ext cx="304800" cy="304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7000" y="4434683"/>
            <a:ext cx="304800" cy="304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t="60210" r="46590" b="35881"/>
          <a:stretch/>
        </p:blipFill>
        <p:spPr>
          <a:xfrm>
            <a:off x="6197159" y="4308560"/>
            <a:ext cx="5627074" cy="357358"/>
          </a:xfrm>
          <a:prstGeom prst="rect">
            <a:avLst/>
          </a:prstGeom>
        </p:spPr>
      </p:pic>
      <p:sp>
        <p:nvSpPr>
          <p:cNvPr id="10" name="TextBox 9"/>
          <p:cNvSpPr txBox="1"/>
          <p:nvPr/>
        </p:nvSpPr>
        <p:spPr>
          <a:xfrm>
            <a:off x="1712" y="6366567"/>
            <a:ext cx="2842445" cy="523220"/>
          </a:xfrm>
          <a:prstGeom prst="rect">
            <a:avLst/>
          </a:prstGeom>
          <a:noFill/>
        </p:spPr>
        <p:txBody>
          <a:bodyPr wrap="none" rtlCol="0">
            <a:spAutoFit/>
          </a:bodyPr>
          <a:lstStyle/>
          <a:p>
            <a:r>
              <a:rPr lang="en-US" sz="2800" i="1" dirty="0" smtClean="0"/>
              <a:t>Kelly et al., 2017</a:t>
            </a:r>
            <a:endParaRPr lang="en-US" sz="2800" i="1" dirty="0"/>
          </a:p>
        </p:txBody>
      </p:sp>
    </p:spTree>
    <p:extLst>
      <p:ext uri="{BB962C8B-B14F-4D97-AF65-F5344CB8AC3E}">
        <p14:creationId xmlns:p14="http://schemas.microsoft.com/office/powerpoint/2010/main" val="2915451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5400" dirty="0" smtClean="0"/>
              <a:t>Where do you install water storage?</a:t>
            </a:r>
            <a:endParaRPr lang="en-US" sz="5400" dirty="0"/>
          </a:p>
        </p:txBody>
      </p:sp>
      <p:sp>
        <p:nvSpPr>
          <p:cNvPr id="3" name="Content Placeholder 2"/>
          <p:cNvSpPr>
            <a:spLocks noGrp="1"/>
          </p:cNvSpPr>
          <p:nvPr>
            <p:ph idx="1"/>
          </p:nvPr>
        </p:nvSpPr>
        <p:spPr>
          <a:xfrm>
            <a:off x="0" y="1600206"/>
            <a:ext cx="12192000" cy="4525963"/>
          </a:xfrm>
        </p:spPr>
        <p:txBody>
          <a:bodyPr/>
          <a:lstStyle/>
          <a:p>
            <a:r>
              <a:rPr lang="en-US" dirty="0" smtClean="0"/>
              <a:t>MOSM explored large-scale placement Greater Blue Earth basin</a:t>
            </a:r>
          </a:p>
          <a:p>
            <a:r>
              <a:rPr lang="en-US" dirty="0" smtClean="0"/>
              <a:t>SWAT model explored large-scale placement Le Sueur basin</a:t>
            </a:r>
          </a:p>
          <a:p>
            <a:r>
              <a:rPr lang="en-US" dirty="0" smtClean="0"/>
              <a:t>Multi-model: sediment, nitrate in Le Sueur basin</a:t>
            </a:r>
            <a:endParaRPr lang="en-US" dirty="0"/>
          </a:p>
          <a:p>
            <a:r>
              <a:rPr lang="en-US" dirty="0" err="1" smtClean="0"/>
              <a:t>PTMApp</a:t>
            </a:r>
            <a:r>
              <a:rPr lang="en-US" dirty="0" smtClean="0"/>
              <a:t> (Prioritize, Target, and Measure)</a:t>
            </a:r>
          </a:p>
          <a:p>
            <a:r>
              <a:rPr lang="en-US" dirty="0" smtClean="0"/>
              <a:t>ACPF (Agricultural Conservation Planning Framework)</a:t>
            </a:r>
          </a:p>
          <a:p>
            <a:r>
              <a:rPr lang="en-US" dirty="0"/>
              <a:t>Restorable Wetland Prioritization Tool (MN DNR/NRRI) </a:t>
            </a:r>
          </a:p>
          <a:p>
            <a:pPr marL="0" indent="0" algn="ctr">
              <a:buNone/>
            </a:pPr>
            <a:r>
              <a:rPr lang="en-US" sz="5400" dirty="0" smtClean="0"/>
              <a:t>Anywhere you can</a:t>
            </a:r>
            <a:endParaRPr lang="en-US" sz="5400" dirty="0"/>
          </a:p>
        </p:txBody>
      </p:sp>
    </p:spTree>
    <p:extLst>
      <p:ext uri="{BB962C8B-B14F-4D97-AF65-F5344CB8AC3E}">
        <p14:creationId xmlns:p14="http://schemas.microsoft.com/office/powerpoint/2010/main" val="22969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56430" y="3945925"/>
            <a:ext cx="3261342" cy="523220"/>
          </a:xfrm>
          <a:prstGeom prst="rect">
            <a:avLst/>
          </a:prstGeom>
          <a:noFill/>
        </p:spPr>
        <p:txBody>
          <a:bodyPr wrap="none" rtlCol="0">
            <a:spAutoFit/>
          </a:bodyPr>
          <a:lstStyle/>
          <a:p>
            <a:r>
              <a:rPr lang="en-US" sz="2800" dirty="0">
                <a:latin typeface="Calibri"/>
              </a:rPr>
              <a:t>Funding provided by:</a:t>
            </a:r>
          </a:p>
        </p:txBody>
      </p:sp>
      <p:sp>
        <p:nvSpPr>
          <p:cNvPr id="6" name="TextBox 5"/>
          <p:cNvSpPr txBox="1"/>
          <p:nvPr/>
        </p:nvSpPr>
        <p:spPr>
          <a:xfrm>
            <a:off x="9218315" y="2817674"/>
            <a:ext cx="4726285" cy="1754326"/>
          </a:xfrm>
          <a:prstGeom prst="rect">
            <a:avLst/>
          </a:prstGeom>
          <a:noFill/>
        </p:spPr>
        <p:txBody>
          <a:bodyPr wrap="square" rtlCol="0">
            <a:spAutoFit/>
          </a:bodyPr>
          <a:lstStyle/>
          <a:p>
            <a:r>
              <a:rPr lang="en-US" dirty="0" smtClean="0">
                <a:latin typeface="Calibri"/>
              </a:rPr>
              <a:t>Nate </a:t>
            </a:r>
            <a:r>
              <a:rPr lang="en-US" dirty="0">
                <a:latin typeface="Calibri"/>
              </a:rPr>
              <a:t>Mitchell, </a:t>
            </a:r>
            <a:r>
              <a:rPr lang="en-US" dirty="0" smtClean="0">
                <a:latin typeface="Calibri"/>
              </a:rPr>
              <a:t>UMD</a:t>
            </a:r>
          </a:p>
          <a:p>
            <a:r>
              <a:rPr lang="en-US" dirty="0" smtClean="0">
                <a:latin typeface="Calibri"/>
              </a:rPr>
              <a:t>Todd Campbell, ISU</a:t>
            </a:r>
          </a:p>
          <a:p>
            <a:r>
              <a:rPr lang="en-US" dirty="0" smtClean="0">
                <a:latin typeface="Calibri"/>
              </a:rPr>
              <a:t>Peter Hawthorne, UM</a:t>
            </a:r>
          </a:p>
          <a:p>
            <a:r>
              <a:rPr lang="en-US" dirty="0" smtClean="0">
                <a:latin typeface="Calibri"/>
              </a:rPr>
              <a:t>Cathy Kling, Cornell</a:t>
            </a:r>
          </a:p>
          <a:p>
            <a:r>
              <a:rPr lang="en-US" dirty="0" smtClean="0">
                <a:latin typeface="Calibri"/>
              </a:rPr>
              <a:t>Sergey </a:t>
            </a:r>
            <a:r>
              <a:rPr lang="en-US" dirty="0" err="1" smtClean="0">
                <a:latin typeface="Calibri"/>
              </a:rPr>
              <a:t>Rabotyagov</a:t>
            </a:r>
            <a:r>
              <a:rPr lang="en-US" dirty="0" smtClean="0">
                <a:latin typeface="Calibri"/>
              </a:rPr>
              <a:t>, UW</a:t>
            </a:r>
          </a:p>
          <a:p>
            <a:endParaRPr lang="en-US" dirty="0">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4058" y="4572000"/>
            <a:ext cx="2496942" cy="1061266"/>
          </a:xfrm>
          <a:prstGeom prst="rect">
            <a:avLst/>
          </a:prstGeom>
        </p:spPr>
      </p:pic>
      <p:pic>
        <p:nvPicPr>
          <p:cNvPr id="8" name="Picture 2" descr="https://encrypted-tbn1.gstatic.com/images?q=tbn:ANd9GcS7MWxOg59IXLoFaJWq3Sofr3T1aw9ctX_pVj_M63EcnKvmq_q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73" y="4343400"/>
            <a:ext cx="1827249" cy="2362200"/>
          </a:xfrm>
          <a:prstGeom prst="rect">
            <a:avLst/>
          </a:prstGeom>
          <a:noFill/>
          <a:ln w="1905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t="21555" b="10889"/>
          <a:stretch/>
        </p:blipFill>
        <p:spPr>
          <a:xfrm>
            <a:off x="2376682" y="5897642"/>
            <a:ext cx="1195991" cy="807958"/>
          </a:xfrm>
          <a:prstGeom prst="rect">
            <a:avLst/>
          </a:prstGeom>
        </p:spPr>
      </p:pic>
      <p:sp>
        <p:nvSpPr>
          <p:cNvPr id="10" name="TextBox 9"/>
          <p:cNvSpPr txBox="1"/>
          <p:nvPr/>
        </p:nvSpPr>
        <p:spPr>
          <a:xfrm>
            <a:off x="101832" y="570331"/>
            <a:ext cx="3075275" cy="3724096"/>
          </a:xfrm>
          <a:prstGeom prst="rect">
            <a:avLst/>
          </a:prstGeom>
          <a:noFill/>
        </p:spPr>
        <p:txBody>
          <a:bodyPr wrap="square" rtlCol="0">
            <a:spAutoFit/>
          </a:bodyPr>
          <a:lstStyle/>
          <a:p>
            <a:r>
              <a:rPr lang="en-US" sz="2000" u="sng" dirty="0">
                <a:latin typeface="Calibri"/>
              </a:rPr>
              <a:t>Collaborators:</a:t>
            </a:r>
          </a:p>
          <a:p>
            <a:r>
              <a:rPr lang="en-US" dirty="0">
                <a:latin typeface="Calibri"/>
              </a:rPr>
              <a:t>Patrick Belmont, USU</a:t>
            </a:r>
          </a:p>
          <a:p>
            <a:r>
              <a:rPr lang="en-US" dirty="0">
                <a:latin typeface="Calibri"/>
              </a:rPr>
              <a:t>Peter Wilcock, USU</a:t>
            </a:r>
          </a:p>
          <a:p>
            <a:r>
              <a:rPr lang="en-US" dirty="0">
                <a:latin typeface="Calibri"/>
              </a:rPr>
              <a:t>Ben Hobbs, JHU</a:t>
            </a:r>
          </a:p>
          <a:p>
            <a:r>
              <a:rPr lang="en-US" dirty="0">
                <a:latin typeface="Calibri"/>
              </a:rPr>
              <a:t>Carrie </a:t>
            </a:r>
            <a:r>
              <a:rPr lang="en-US" dirty="0" smtClean="0">
                <a:latin typeface="Calibri"/>
              </a:rPr>
              <a:t>Jennings</a:t>
            </a:r>
            <a:endParaRPr lang="en-US" dirty="0">
              <a:latin typeface="Calibri"/>
            </a:endParaRPr>
          </a:p>
          <a:p>
            <a:r>
              <a:rPr lang="en-US" dirty="0">
                <a:latin typeface="Calibri"/>
              </a:rPr>
              <a:t>Stephanie Day, NDSU</a:t>
            </a:r>
          </a:p>
          <a:p>
            <a:r>
              <a:rPr lang="en-US" dirty="0">
                <a:latin typeface="Calibri"/>
              </a:rPr>
              <a:t>Wes Lauer, Seattle U</a:t>
            </a:r>
          </a:p>
          <a:p>
            <a:r>
              <a:rPr lang="en-US" dirty="0">
                <a:latin typeface="Calibri"/>
              </a:rPr>
              <a:t>Barbara </a:t>
            </a:r>
            <a:r>
              <a:rPr lang="en-US" dirty="0" err="1">
                <a:latin typeface="Calibri"/>
              </a:rPr>
              <a:t>Heitkamp</a:t>
            </a:r>
            <a:r>
              <a:rPr lang="en-US" dirty="0">
                <a:latin typeface="Calibri"/>
              </a:rPr>
              <a:t>, UM</a:t>
            </a:r>
          </a:p>
          <a:p>
            <a:r>
              <a:rPr lang="en-US" dirty="0">
                <a:latin typeface="Calibri"/>
              </a:rPr>
              <a:t>Jeff Marr, UM</a:t>
            </a:r>
          </a:p>
          <a:p>
            <a:r>
              <a:rPr lang="en-US" dirty="0" err="1">
                <a:latin typeface="Calibri"/>
              </a:rPr>
              <a:t>Efi</a:t>
            </a:r>
            <a:r>
              <a:rPr lang="en-US" dirty="0">
                <a:latin typeface="Calibri"/>
              </a:rPr>
              <a:t> </a:t>
            </a:r>
            <a:r>
              <a:rPr lang="en-US" dirty="0" err="1">
                <a:latin typeface="Calibri"/>
              </a:rPr>
              <a:t>Foufoula</a:t>
            </a:r>
            <a:r>
              <a:rPr lang="en-US" dirty="0">
                <a:latin typeface="Calibri"/>
              </a:rPr>
              <a:t>-Georgiou, </a:t>
            </a:r>
            <a:r>
              <a:rPr lang="en-US" dirty="0" smtClean="0">
                <a:latin typeface="Calibri"/>
              </a:rPr>
              <a:t>UI</a:t>
            </a:r>
            <a:endParaRPr lang="en-US" dirty="0">
              <a:latin typeface="Calibri"/>
            </a:endParaRPr>
          </a:p>
          <a:p>
            <a:r>
              <a:rPr lang="en-US" dirty="0">
                <a:latin typeface="Calibri"/>
              </a:rPr>
              <a:t>Jacques Finlay, UM</a:t>
            </a:r>
          </a:p>
          <a:p>
            <a:r>
              <a:rPr lang="en-US" dirty="0">
                <a:latin typeface="Calibri"/>
              </a:rPr>
              <a:t>Brent Dalzell, UM</a:t>
            </a:r>
          </a:p>
          <a:p>
            <a:r>
              <a:rPr lang="en-US" dirty="0">
                <a:latin typeface="Calibri"/>
              </a:rPr>
              <a:t>Chris </a:t>
            </a:r>
            <a:r>
              <a:rPr lang="en-US" dirty="0" err="1">
                <a:latin typeface="Calibri"/>
              </a:rPr>
              <a:t>Lenhart</a:t>
            </a:r>
            <a:r>
              <a:rPr lang="en-US" dirty="0">
                <a:latin typeface="Calibri"/>
              </a:rPr>
              <a:t>, UM</a:t>
            </a:r>
          </a:p>
        </p:txBody>
      </p:sp>
      <p:sp>
        <p:nvSpPr>
          <p:cNvPr id="11" name="TextBox 10"/>
          <p:cNvSpPr txBox="1"/>
          <p:nvPr/>
        </p:nvSpPr>
        <p:spPr>
          <a:xfrm>
            <a:off x="6680977" y="4572000"/>
            <a:ext cx="2093843" cy="1077218"/>
          </a:xfrm>
          <a:prstGeom prst="rect">
            <a:avLst/>
          </a:prstGeom>
          <a:noFill/>
          <a:ln>
            <a:solidFill>
              <a:schemeClr val="tx1"/>
            </a:solidFill>
          </a:ln>
        </p:spPr>
        <p:txBody>
          <a:bodyPr wrap="none" rtlCol="0">
            <a:spAutoFit/>
          </a:bodyPr>
          <a:lstStyle/>
          <a:p>
            <a:pPr algn="ctr"/>
            <a:r>
              <a:rPr lang="en-US" sz="4000" i="1" dirty="0"/>
              <a:t>CSSR</a:t>
            </a:r>
          </a:p>
          <a:p>
            <a:pPr algn="ctr"/>
            <a:r>
              <a:rPr lang="en-US" sz="1200" i="1" dirty="0"/>
              <a:t>Collaborative for </a:t>
            </a:r>
          </a:p>
          <a:p>
            <a:pPr algn="ctr"/>
            <a:r>
              <a:rPr lang="en-US" sz="1200" i="1" dirty="0"/>
              <a:t>Sediment Source Reduction</a:t>
            </a:r>
            <a:endParaRPr lang="en-US" sz="3200" i="1" dirty="0"/>
          </a:p>
        </p:txBody>
      </p:sp>
      <p:pic>
        <p:nvPicPr>
          <p:cNvPr id="12" name="Picture 4" descr="http://www.nsf.gov/news/mmg/media/images/nsf_logo_f_272f4777-f5c4-4e49-8a2e-468e89b64b61_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14" r="15886"/>
          <a:stretch/>
        </p:blipFill>
        <p:spPr bwMode="auto">
          <a:xfrm>
            <a:off x="2211094" y="4367438"/>
            <a:ext cx="1527175" cy="14813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6173" y="4367438"/>
            <a:ext cx="2246047" cy="241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2"/>
          <p:cNvSpPr>
            <a:spLocks noChangeArrowheads="1"/>
          </p:cNvSpPr>
          <p:nvPr/>
        </p:nvSpPr>
        <p:spPr bwMode="auto">
          <a:xfrm>
            <a:off x="865148" y="-14287"/>
            <a:ext cx="3852337" cy="584775"/>
          </a:xfrm>
          <a:prstGeom prst="rect">
            <a:avLst/>
          </a:prstGeom>
          <a:noFill/>
          <a:ln w="9525">
            <a:noFill/>
            <a:miter lim="800000"/>
            <a:headEnd/>
            <a:tailEnd/>
          </a:ln>
        </p:spPr>
        <p:txBody>
          <a:bodyPr wrap="none">
            <a:spAutoFit/>
          </a:bodyPr>
          <a:lstStyle/>
          <a:p>
            <a:r>
              <a:rPr lang="en-US" sz="3200" dirty="0" smtClean="0">
                <a:latin typeface="Arial" charset="0"/>
                <a:cs typeface="Arial" charset="0"/>
              </a:rPr>
              <a:t>Acknowledgements</a:t>
            </a:r>
            <a:endParaRPr lang="en-US" sz="3200" dirty="0">
              <a:latin typeface="Arial" charset="0"/>
              <a:cs typeface="Arial" charset="0"/>
            </a:endParaRPr>
          </a:p>
        </p:txBody>
      </p:sp>
      <p:sp>
        <p:nvSpPr>
          <p:cNvPr id="15" name="TextBox 14"/>
          <p:cNvSpPr txBox="1"/>
          <p:nvPr/>
        </p:nvSpPr>
        <p:spPr>
          <a:xfrm>
            <a:off x="6252856" y="5897642"/>
            <a:ext cx="5939143" cy="923330"/>
          </a:xfrm>
          <a:prstGeom prst="rect">
            <a:avLst/>
          </a:prstGeom>
          <a:noFill/>
        </p:spPr>
        <p:txBody>
          <a:bodyPr wrap="square" rtlCol="0">
            <a:spAutoFit/>
          </a:bodyPr>
          <a:lstStyle/>
          <a:p>
            <a:pPr fontAlgn="auto">
              <a:spcBef>
                <a:spcPts val="0"/>
              </a:spcBef>
              <a:spcAft>
                <a:spcPts val="0"/>
              </a:spcAft>
            </a:pPr>
            <a:r>
              <a:rPr lang="en-US" dirty="0">
                <a:latin typeface="Calibri"/>
                <a:ea typeface="+mn-ea"/>
              </a:rPr>
              <a:t>None of our work would be possible without the tireless and meticulous work of innumerable state and local agency staff and the interest and support of south central Minnesotans.</a:t>
            </a: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t="34921" r="9910" b="29024"/>
          <a:stretch/>
        </p:blipFill>
        <p:spPr>
          <a:xfrm>
            <a:off x="3174418" y="643499"/>
            <a:ext cx="8345361" cy="2212109"/>
          </a:xfrm>
          <a:prstGeom prst="rect">
            <a:avLst/>
          </a:prstGeom>
        </p:spPr>
      </p:pic>
      <p:sp>
        <p:nvSpPr>
          <p:cNvPr id="19" name="TextBox 18"/>
          <p:cNvSpPr txBox="1"/>
          <p:nvPr/>
        </p:nvSpPr>
        <p:spPr>
          <a:xfrm>
            <a:off x="6308322" y="2817674"/>
            <a:ext cx="4726285" cy="1477328"/>
          </a:xfrm>
          <a:prstGeom prst="rect">
            <a:avLst/>
          </a:prstGeom>
          <a:noFill/>
        </p:spPr>
        <p:txBody>
          <a:bodyPr wrap="square" rtlCol="0">
            <a:spAutoFit/>
          </a:bodyPr>
          <a:lstStyle/>
          <a:p>
            <a:r>
              <a:rPr lang="en-US" dirty="0">
                <a:latin typeface="Calibri"/>
              </a:rPr>
              <a:t>Anna Baker, UM</a:t>
            </a:r>
          </a:p>
          <a:p>
            <a:r>
              <a:rPr lang="en-US" dirty="0" smtClean="0">
                <a:latin typeface="Calibri"/>
              </a:rPr>
              <a:t>Amy </a:t>
            </a:r>
            <a:r>
              <a:rPr lang="en-US" dirty="0">
                <a:latin typeface="Calibri"/>
              </a:rPr>
              <a:t>Hansen, </a:t>
            </a:r>
            <a:r>
              <a:rPr lang="en-US" dirty="0" smtClean="0">
                <a:latin typeface="Calibri"/>
              </a:rPr>
              <a:t>UM</a:t>
            </a:r>
          </a:p>
          <a:p>
            <a:r>
              <a:rPr lang="en-US" dirty="0" smtClean="0">
                <a:latin typeface="Calibri"/>
              </a:rPr>
              <a:t>Sara Kelly, USU</a:t>
            </a:r>
            <a:endParaRPr lang="en-US" dirty="0">
              <a:latin typeface="Calibri"/>
            </a:endParaRPr>
          </a:p>
          <a:p>
            <a:r>
              <a:rPr lang="en-US" dirty="0" err="1">
                <a:latin typeface="Calibri"/>
              </a:rPr>
              <a:t>Karthik</a:t>
            </a:r>
            <a:r>
              <a:rPr lang="en-US" dirty="0">
                <a:latin typeface="Calibri"/>
              </a:rPr>
              <a:t> </a:t>
            </a:r>
            <a:r>
              <a:rPr lang="en-US" dirty="0" err="1" smtClean="0">
                <a:latin typeface="Calibri"/>
              </a:rPr>
              <a:t>Kumarasamy</a:t>
            </a:r>
            <a:r>
              <a:rPr lang="en-US" dirty="0" smtClean="0">
                <a:latin typeface="Calibri"/>
              </a:rPr>
              <a:t>, USU</a:t>
            </a:r>
            <a:endParaRPr lang="en-US" dirty="0">
              <a:latin typeface="Calibri"/>
            </a:endParaRPr>
          </a:p>
          <a:p>
            <a:endParaRPr lang="en-US" dirty="0">
              <a:latin typeface="Calibri"/>
            </a:endParaRPr>
          </a:p>
        </p:txBody>
      </p:sp>
      <p:sp>
        <p:nvSpPr>
          <p:cNvPr id="2" name="Rectangle 1"/>
          <p:cNvSpPr/>
          <p:nvPr/>
        </p:nvSpPr>
        <p:spPr>
          <a:xfrm>
            <a:off x="3157875" y="2817674"/>
            <a:ext cx="6096000" cy="1200329"/>
          </a:xfrm>
          <a:prstGeom prst="rect">
            <a:avLst/>
          </a:prstGeom>
        </p:spPr>
        <p:txBody>
          <a:bodyPr>
            <a:spAutoFit/>
          </a:bodyPr>
          <a:lstStyle/>
          <a:p>
            <a:r>
              <a:rPr lang="en-US" dirty="0" smtClean="0">
                <a:latin typeface="Calibri"/>
              </a:rPr>
              <a:t>Martin </a:t>
            </a:r>
            <a:r>
              <a:rPr lang="en-US" dirty="0">
                <a:latin typeface="Calibri"/>
              </a:rPr>
              <a:t>Bevis , UMD</a:t>
            </a:r>
          </a:p>
          <a:p>
            <a:r>
              <a:rPr lang="en-US" dirty="0">
                <a:latin typeface="Calibri"/>
              </a:rPr>
              <a:t>Se Jong Cho, JHU/UM</a:t>
            </a:r>
          </a:p>
          <a:p>
            <a:r>
              <a:rPr lang="en-US" dirty="0">
                <a:latin typeface="Calibri"/>
              </a:rPr>
              <a:t>Jon </a:t>
            </a:r>
            <a:r>
              <a:rPr lang="en-US" dirty="0" err="1">
                <a:latin typeface="Calibri"/>
              </a:rPr>
              <a:t>Czuba</a:t>
            </a:r>
            <a:r>
              <a:rPr lang="en-US" dirty="0">
                <a:latin typeface="Calibri"/>
              </a:rPr>
              <a:t>, UM</a:t>
            </a:r>
          </a:p>
          <a:p>
            <a:r>
              <a:rPr lang="en-US" dirty="0">
                <a:latin typeface="Calibri"/>
              </a:rPr>
              <a:t>Christy </a:t>
            </a:r>
            <a:r>
              <a:rPr lang="en-US" dirty="0" err="1">
                <a:latin typeface="Calibri"/>
              </a:rPr>
              <a:t>Dolph</a:t>
            </a:r>
            <a:r>
              <a:rPr lang="en-US" dirty="0">
                <a:latin typeface="Calibri"/>
              </a:rPr>
              <a:t>, </a:t>
            </a:r>
            <a:r>
              <a:rPr lang="en-US" dirty="0" smtClean="0">
                <a:latin typeface="Calibri"/>
              </a:rPr>
              <a:t>UM</a:t>
            </a:r>
            <a:endParaRPr lang="en-US" dirty="0">
              <a:latin typeface="Calibri"/>
            </a:endParaRPr>
          </a:p>
        </p:txBody>
      </p:sp>
    </p:spTree>
    <p:extLst>
      <p:ext uri="{BB962C8B-B14F-4D97-AF65-F5344CB8AC3E}">
        <p14:creationId xmlns:p14="http://schemas.microsoft.com/office/powerpoint/2010/main" val="2850654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350" y="-163592"/>
            <a:ext cx="10972800" cy="1143000"/>
          </a:xfrm>
        </p:spPr>
        <p:txBody>
          <a:bodyPr/>
          <a:lstStyle/>
          <a:p>
            <a:r>
              <a:rPr lang="en-US" sz="5400" dirty="0" smtClean="0"/>
              <a:t>Why is hydrology changing?</a:t>
            </a:r>
            <a:endParaRPr lang="en-US" sz="5400" dirty="0"/>
          </a:p>
        </p:txBody>
      </p:sp>
      <p:grpSp>
        <p:nvGrpSpPr>
          <p:cNvPr id="4" name="Group 3"/>
          <p:cNvGrpSpPr/>
          <p:nvPr/>
        </p:nvGrpSpPr>
        <p:grpSpPr>
          <a:xfrm>
            <a:off x="228600" y="852544"/>
            <a:ext cx="5105400" cy="5334000"/>
            <a:chOff x="3943350" y="757360"/>
            <a:chExt cx="5048250" cy="579584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463" t="149" b="44304"/>
            <a:stretch/>
          </p:blipFill>
          <p:spPr bwMode="auto">
            <a:xfrm>
              <a:off x="4320085" y="757360"/>
              <a:ext cx="4671515" cy="579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943350" y="6096000"/>
              <a:ext cx="55245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TextBox 6"/>
          <p:cNvSpPr txBox="1"/>
          <p:nvPr/>
        </p:nvSpPr>
        <p:spPr>
          <a:xfrm>
            <a:off x="6371941" y="983880"/>
            <a:ext cx="4728865" cy="646331"/>
          </a:xfrm>
          <a:prstGeom prst="rect">
            <a:avLst/>
          </a:prstGeom>
          <a:noFill/>
        </p:spPr>
        <p:txBody>
          <a:bodyPr wrap="square" rtlCol="0">
            <a:spAutoFit/>
          </a:bodyPr>
          <a:lstStyle/>
          <a:p>
            <a:pPr algn="ctr"/>
            <a:r>
              <a:rPr lang="en-US" sz="3600" dirty="0" smtClean="0"/>
              <a:t>Drainage and</a:t>
            </a:r>
            <a:r>
              <a:rPr lang="en-US" sz="3600" dirty="0"/>
              <a:t> </a:t>
            </a:r>
            <a:r>
              <a:rPr lang="en-US" sz="3600" dirty="0" smtClean="0"/>
              <a:t>Climate</a:t>
            </a:r>
            <a:endParaRPr lang="en-US" sz="3600" dirty="0"/>
          </a:p>
        </p:txBody>
      </p:sp>
      <p:sp>
        <p:nvSpPr>
          <p:cNvPr id="8" name="TextBox 7"/>
          <p:cNvSpPr txBox="1"/>
          <p:nvPr/>
        </p:nvSpPr>
        <p:spPr>
          <a:xfrm>
            <a:off x="856" y="6299677"/>
            <a:ext cx="3482043" cy="523220"/>
          </a:xfrm>
          <a:prstGeom prst="rect">
            <a:avLst/>
          </a:prstGeom>
          <a:noFill/>
        </p:spPr>
        <p:txBody>
          <a:bodyPr wrap="none" rtlCol="0">
            <a:spAutoFit/>
          </a:bodyPr>
          <a:lstStyle/>
          <a:p>
            <a:r>
              <a:rPr lang="en-US" sz="2800" i="1" dirty="0" err="1" smtClean="0"/>
              <a:t>Schottler</a:t>
            </a:r>
            <a:r>
              <a:rPr lang="en-US" sz="2800" i="1" dirty="0" smtClean="0"/>
              <a:t> et al., 2013</a:t>
            </a:r>
            <a:endParaRPr lang="en-US" sz="2800" i="1" dirty="0"/>
          </a:p>
        </p:txBody>
      </p:sp>
      <p:grpSp>
        <p:nvGrpSpPr>
          <p:cNvPr id="15" name="Group 14"/>
          <p:cNvGrpSpPr/>
          <p:nvPr/>
        </p:nvGrpSpPr>
        <p:grpSpPr>
          <a:xfrm>
            <a:off x="5083150" y="2988227"/>
            <a:ext cx="5217119" cy="2552538"/>
            <a:chOff x="5157437" y="3479203"/>
            <a:chExt cx="5217119" cy="2552538"/>
          </a:xfrm>
        </p:grpSpPr>
        <p:pic>
          <p:nvPicPr>
            <p:cNvPr id="9" name="Picture 8"/>
            <p:cNvPicPr>
              <a:picLocks noChangeAspect="1"/>
            </p:cNvPicPr>
            <p:nvPr/>
          </p:nvPicPr>
          <p:blipFill rotWithShape="1">
            <a:blip r:embed="rId3"/>
            <a:srcRect l="25618" t="32361" r="55908" b="45572"/>
            <a:stretch/>
          </p:blipFill>
          <p:spPr>
            <a:xfrm>
              <a:off x="8000999" y="3745049"/>
              <a:ext cx="2373557" cy="2104158"/>
            </a:xfrm>
            <a:prstGeom prst="rect">
              <a:avLst/>
            </a:prstGeom>
          </p:spPr>
        </p:pic>
        <p:sp>
          <p:nvSpPr>
            <p:cNvPr id="11" name="Rectangle 10"/>
            <p:cNvSpPr/>
            <p:nvPr/>
          </p:nvSpPr>
          <p:spPr>
            <a:xfrm>
              <a:off x="5157438" y="3479203"/>
              <a:ext cx="405161" cy="330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57437" y="5700944"/>
              <a:ext cx="405161" cy="330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0034007" y="2013760"/>
            <a:ext cx="1904999" cy="3962400"/>
            <a:chOff x="10149544" y="2209800"/>
            <a:chExt cx="1904999" cy="3962400"/>
          </a:xfrm>
        </p:grpSpPr>
        <p:pic>
          <p:nvPicPr>
            <p:cNvPr id="10" name="Picture 9"/>
            <p:cNvPicPr>
              <a:picLocks noChangeAspect="1"/>
            </p:cNvPicPr>
            <p:nvPr/>
          </p:nvPicPr>
          <p:blipFill rotWithShape="1">
            <a:blip r:embed="rId3"/>
            <a:srcRect l="44092" t="3394" r="42050" b="52472"/>
            <a:stretch/>
          </p:blipFill>
          <p:spPr>
            <a:xfrm>
              <a:off x="10378143" y="2209800"/>
              <a:ext cx="1676400" cy="3962400"/>
            </a:xfrm>
            <a:prstGeom prst="rect">
              <a:avLst/>
            </a:prstGeom>
          </p:spPr>
        </p:pic>
        <p:sp>
          <p:nvSpPr>
            <p:cNvPr id="13" name="Rectangle 12"/>
            <p:cNvSpPr/>
            <p:nvPr/>
          </p:nvSpPr>
          <p:spPr>
            <a:xfrm>
              <a:off x="10149544" y="2937109"/>
              <a:ext cx="405161" cy="330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146911" y="2618749"/>
            <a:ext cx="1095172" cy="584775"/>
          </a:xfrm>
          <a:prstGeom prst="rect">
            <a:avLst/>
          </a:prstGeom>
          <a:noFill/>
        </p:spPr>
        <p:txBody>
          <a:bodyPr wrap="none" rtlCol="0">
            <a:spAutoFit/>
          </a:bodyPr>
          <a:lstStyle/>
          <a:p>
            <a:r>
              <a:rPr lang="en-US" sz="3200" dirty="0" smtClean="0"/>
              <a:t>1940</a:t>
            </a:r>
            <a:endParaRPr lang="en-US" sz="3200" dirty="0"/>
          </a:p>
        </p:txBody>
      </p:sp>
      <p:sp>
        <p:nvSpPr>
          <p:cNvPr id="17" name="TextBox 16"/>
          <p:cNvSpPr txBox="1"/>
          <p:nvPr/>
        </p:nvSpPr>
        <p:spPr>
          <a:xfrm>
            <a:off x="8128111" y="2618749"/>
            <a:ext cx="1095172" cy="584775"/>
          </a:xfrm>
          <a:prstGeom prst="rect">
            <a:avLst/>
          </a:prstGeom>
          <a:noFill/>
        </p:spPr>
        <p:txBody>
          <a:bodyPr wrap="none" rtlCol="0">
            <a:spAutoFit/>
          </a:bodyPr>
          <a:lstStyle/>
          <a:p>
            <a:r>
              <a:rPr lang="en-US" sz="3200" dirty="0" smtClean="0"/>
              <a:t>2012</a:t>
            </a:r>
            <a:endParaRPr lang="en-US" sz="3200" dirty="0"/>
          </a:p>
        </p:txBody>
      </p:sp>
      <p:grpSp>
        <p:nvGrpSpPr>
          <p:cNvPr id="18" name="Group 17"/>
          <p:cNvGrpSpPr/>
          <p:nvPr/>
        </p:nvGrpSpPr>
        <p:grpSpPr>
          <a:xfrm>
            <a:off x="6053905" y="3066853"/>
            <a:ext cx="2081563" cy="2552538"/>
            <a:chOff x="5157437" y="3479203"/>
            <a:chExt cx="2081563" cy="2552538"/>
          </a:xfrm>
        </p:grpSpPr>
        <p:pic>
          <p:nvPicPr>
            <p:cNvPr id="19" name="Picture 18"/>
            <p:cNvPicPr>
              <a:picLocks noChangeAspect="1"/>
            </p:cNvPicPr>
            <p:nvPr/>
          </p:nvPicPr>
          <p:blipFill rotWithShape="1">
            <a:blip r:embed="rId3"/>
            <a:srcRect l="3779" t="32361" r="80312" b="45572"/>
            <a:stretch/>
          </p:blipFill>
          <p:spPr>
            <a:xfrm>
              <a:off x="5195091" y="3649964"/>
              <a:ext cx="2043909" cy="2104158"/>
            </a:xfrm>
            <a:prstGeom prst="rect">
              <a:avLst/>
            </a:prstGeom>
          </p:spPr>
        </p:pic>
        <p:sp>
          <p:nvSpPr>
            <p:cNvPr id="20" name="Rectangle 19"/>
            <p:cNvSpPr/>
            <p:nvPr/>
          </p:nvSpPr>
          <p:spPr>
            <a:xfrm>
              <a:off x="5157438" y="3479203"/>
              <a:ext cx="405161" cy="330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57437" y="5700944"/>
              <a:ext cx="405161" cy="330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9122246" y="6299677"/>
            <a:ext cx="2842445" cy="523220"/>
          </a:xfrm>
          <a:prstGeom prst="rect">
            <a:avLst/>
          </a:prstGeom>
          <a:noFill/>
        </p:spPr>
        <p:txBody>
          <a:bodyPr wrap="none" rtlCol="0">
            <a:spAutoFit/>
          </a:bodyPr>
          <a:lstStyle/>
          <a:p>
            <a:r>
              <a:rPr lang="en-US" sz="2800" i="1" dirty="0" smtClean="0"/>
              <a:t>Kelly et al., 2017</a:t>
            </a:r>
            <a:endParaRPr lang="en-US" sz="2800" i="1" dirty="0"/>
          </a:p>
        </p:txBody>
      </p:sp>
    </p:spTree>
    <p:extLst>
      <p:ext uri="{BB962C8B-B14F-4D97-AF65-F5344CB8AC3E}">
        <p14:creationId xmlns:p14="http://schemas.microsoft.com/office/powerpoint/2010/main" val="1144711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Why are higher flows a problem?</a:t>
            </a:r>
            <a:endParaRPr lang="en-US" sz="5400" dirty="0"/>
          </a:p>
        </p:txBody>
      </p:sp>
      <p:sp>
        <p:nvSpPr>
          <p:cNvPr id="3" name="Content Placeholder 2"/>
          <p:cNvSpPr>
            <a:spLocks noGrp="1"/>
          </p:cNvSpPr>
          <p:nvPr>
            <p:ph idx="1"/>
          </p:nvPr>
        </p:nvSpPr>
        <p:spPr>
          <a:xfrm>
            <a:off x="6477000" y="1417638"/>
            <a:ext cx="5486400" cy="4525963"/>
          </a:xfrm>
        </p:spPr>
        <p:txBody>
          <a:bodyPr/>
          <a:lstStyle/>
          <a:p>
            <a:r>
              <a:rPr lang="en-US" dirty="0" smtClean="0"/>
              <a:t>Flooding</a:t>
            </a:r>
          </a:p>
          <a:p>
            <a:r>
              <a:rPr lang="en-US" dirty="0" smtClean="0"/>
              <a:t>Erosion</a:t>
            </a:r>
          </a:p>
          <a:p>
            <a:pPr lvl="1"/>
            <a:r>
              <a:rPr lang="en-US" dirty="0" smtClean="0"/>
              <a:t>Infrastructure damage</a:t>
            </a:r>
          </a:p>
          <a:p>
            <a:pPr lvl="1"/>
            <a:r>
              <a:rPr lang="en-US" dirty="0" smtClean="0"/>
              <a:t>Sediment loading</a:t>
            </a:r>
          </a:p>
        </p:txBody>
      </p:sp>
      <p:sp>
        <p:nvSpPr>
          <p:cNvPr id="4" name="TextBox 3"/>
          <p:cNvSpPr txBox="1"/>
          <p:nvPr/>
        </p:nvSpPr>
        <p:spPr>
          <a:xfrm>
            <a:off x="199913" y="5441190"/>
            <a:ext cx="2608406" cy="369332"/>
          </a:xfrm>
          <a:prstGeom prst="rect">
            <a:avLst/>
          </a:prstGeom>
          <a:noFill/>
        </p:spPr>
        <p:txBody>
          <a:bodyPr wrap="none" rtlCol="0">
            <a:spAutoFit/>
          </a:bodyPr>
          <a:lstStyle/>
          <a:p>
            <a:r>
              <a:rPr lang="en-US" dirty="0" smtClean="0"/>
              <a:t>Photo by SWNews.com</a:t>
            </a:r>
            <a:endParaRPr lang="en-US" dirty="0"/>
          </a:p>
        </p:txBody>
      </p:sp>
      <p:pic>
        <p:nvPicPr>
          <p:cNvPr id="6" name="Picture 5"/>
          <p:cNvPicPr>
            <a:picLocks noChangeAspect="1"/>
          </p:cNvPicPr>
          <p:nvPr/>
        </p:nvPicPr>
        <p:blipFill>
          <a:blip r:embed="rId2"/>
          <a:stretch>
            <a:fillRect/>
          </a:stretch>
        </p:blipFill>
        <p:spPr>
          <a:xfrm>
            <a:off x="228600" y="1417638"/>
            <a:ext cx="6053494" cy="4015484"/>
          </a:xfrm>
          <a:prstGeom prst="rect">
            <a:avLst/>
          </a:prstGeom>
        </p:spPr>
      </p:pic>
    </p:spTree>
    <p:extLst>
      <p:ext uri="{BB962C8B-B14F-4D97-AF65-F5344CB8AC3E}">
        <p14:creationId xmlns:p14="http://schemas.microsoft.com/office/powerpoint/2010/main" val="2327614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What is the value of water storage?</a:t>
            </a:r>
            <a:endParaRPr lang="en-US" sz="5400" dirty="0"/>
          </a:p>
        </p:txBody>
      </p:sp>
      <p:sp>
        <p:nvSpPr>
          <p:cNvPr id="3" name="Content Placeholder 2"/>
          <p:cNvSpPr>
            <a:spLocks noGrp="1"/>
          </p:cNvSpPr>
          <p:nvPr>
            <p:ph idx="1"/>
          </p:nvPr>
        </p:nvSpPr>
        <p:spPr>
          <a:xfrm>
            <a:off x="6477000" y="1417638"/>
            <a:ext cx="5486400" cy="4525963"/>
          </a:xfrm>
        </p:spPr>
        <p:txBody>
          <a:bodyPr/>
          <a:lstStyle/>
          <a:p>
            <a:r>
              <a:rPr lang="en-US" dirty="0" smtClean="0"/>
              <a:t>REDUCE Flooding</a:t>
            </a:r>
          </a:p>
          <a:p>
            <a:r>
              <a:rPr lang="en-US" b="1" dirty="0" smtClean="0"/>
              <a:t>REDUCE Erosion</a:t>
            </a:r>
          </a:p>
          <a:p>
            <a:pPr lvl="1"/>
            <a:r>
              <a:rPr lang="en-US" dirty="0" smtClean="0"/>
              <a:t>Infrastructure damage</a:t>
            </a:r>
          </a:p>
          <a:p>
            <a:pPr lvl="1"/>
            <a:r>
              <a:rPr lang="en-US" b="1" dirty="0" smtClean="0"/>
              <a:t>Sediment loading</a:t>
            </a:r>
          </a:p>
          <a:p>
            <a:r>
              <a:rPr lang="en-US" b="1" dirty="0" smtClean="0"/>
              <a:t>REDUCE Nutrient export</a:t>
            </a:r>
            <a:endParaRPr lang="en-US" b="1" dirty="0"/>
          </a:p>
        </p:txBody>
      </p:sp>
      <p:sp>
        <p:nvSpPr>
          <p:cNvPr id="4" name="TextBox 3"/>
          <p:cNvSpPr txBox="1"/>
          <p:nvPr/>
        </p:nvSpPr>
        <p:spPr>
          <a:xfrm>
            <a:off x="199913" y="5441190"/>
            <a:ext cx="2608406" cy="369332"/>
          </a:xfrm>
          <a:prstGeom prst="rect">
            <a:avLst/>
          </a:prstGeom>
          <a:noFill/>
        </p:spPr>
        <p:txBody>
          <a:bodyPr wrap="none" rtlCol="0">
            <a:spAutoFit/>
          </a:bodyPr>
          <a:lstStyle/>
          <a:p>
            <a:r>
              <a:rPr lang="en-US" dirty="0" smtClean="0"/>
              <a:t>Photo by SWNews.com</a:t>
            </a:r>
            <a:endParaRPr lang="en-US" dirty="0"/>
          </a:p>
        </p:txBody>
      </p:sp>
      <p:pic>
        <p:nvPicPr>
          <p:cNvPr id="6" name="Picture 5"/>
          <p:cNvPicPr>
            <a:picLocks noChangeAspect="1"/>
          </p:cNvPicPr>
          <p:nvPr/>
        </p:nvPicPr>
        <p:blipFill>
          <a:blip r:embed="rId2"/>
          <a:stretch>
            <a:fillRect/>
          </a:stretch>
        </p:blipFill>
        <p:spPr>
          <a:xfrm>
            <a:off x="228600" y="1417638"/>
            <a:ext cx="6053494" cy="4015484"/>
          </a:xfrm>
          <a:prstGeom prst="rect">
            <a:avLst/>
          </a:prstGeom>
        </p:spPr>
      </p:pic>
    </p:spTree>
    <p:extLst>
      <p:ext uri="{BB962C8B-B14F-4D97-AF65-F5344CB8AC3E}">
        <p14:creationId xmlns:p14="http://schemas.microsoft.com/office/powerpoint/2010/main" val="2127136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media.startribune.com/images/1river1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8" y="44"/>
            <a:ext cx="4134493" cy="68208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687" y="6400800"/>
            <a:ext cx="4130316" cy="369332"/>
          </a:xfrm>
          <a:prstGeom prst="rect">
            <a:avLst/>
          </a:prstGeom>
          <a:noFill/>
        </p:spPr>
        <p:txBody>
          <a:bodyPr wrap="square" rtlCol="0">
            <a:spAutoFit/>
          </a:bodyPr>
          <a:lstStyle/>
          <a:p>
            <a:r>
              <a:rPr lang="en-US" i="1" dirty="0">
                <a:solidFill>
                  <a:schemeClr val="bg1"/>
                </a:solidFill>
              </a:rPr>
              <a:t>Photo: Star Tribune</a:t>
            </a:r>
          </a:p>
        </p:txBody>
      </p:sp>
      <p:sp>
        <p:nvSpPr>
          <p:cNvPr id="4" name="TextBox 3"/>
          <p:cNvSpPr txBox="1"/>
          <p:nvPr/>
        </p:nvSpPr>
        <p:spPr>
          <a:xfrm rot="20211248">
            <a:off x="360443" y="1747600"/>
            <a:ext cx="615553" cy="1753044"/>
          </a:xfrm>
          <a:prstGeom prst="rect">
            <a:avLst/>
          </a:prstGeom>
          <a:noFill/>
        </p:spPr>
        <p:txBody>
          <a:bodyPr vert="vert" wrap="none" rtlCol="0">
            <a:spAutoFit/>
          </a:bodyPr>
          <a:lstStyle/>
          <a:p>
            <a:r>
              <a:rPr lang="en-US" sz="2800" dirty="0">
                <a:solidFill>
                  <a:schemeClr val="bg1"/>
                </a:solidFill>
              </a:rPr>
              <a:t>Minnesota</a:t>
            </a:r>
          </a:p>
        </p:txBody>
      </p:sp>
      <p:sp>
        <p:nvSpPr>
          <p:cNvPr id="5" name="TextBox 4"/>
          <p:cNvSpPr txBox="1"/>
          <p:nvPr/>
        </p:nvSpPr>
        <p:spPr>
          <a:xfrm rot="11703032">
            <a:off x="2815211" y="1565215"/>
            <a:ext cx="615553" cy="1831592"/>
          </a:xfrm>
          <a:prstGeom prst="rect">
            <a:avLst/>
          </a:prstGeom>
          <a:noFill/>
        </p:spPr>
        <p:txBody>
          <a:bodyPr vert="vert" wrap="none" rtlCol="0">
            <a:spAutoFit/>
          </a:bodyPr>
          <a:lstStyle/>
          <a:p>
            <a:r>
              <a:rPr lang="en-US" sz="2800" dirty="0">
                <a:solidFill>
                  <a:schemeClr val="bg1"/>
                </a:solidFill>
              </a:rPr>
              <a:t>Mississippi</a:t>
            </a:r>
          </a:p>
        </p:txBody>
      </p:sp>
      <p:pic>
        <p:nvPicPr>
          <p:cNvPr id="7" name="Picture 6"/>
          <p:cNvPicPr>
            <a:picLocks noChangeAspect="1"/>
          </p:cNvPicPr>
          <p:nvPr/>
        </p:nvPicPr>
        <p:blipFill>
          <a:blip r:embed="rId3"/>
          <a:stretch>
            <a:fillRect/>
          </a:stretch>
        </p:blipFill>
        <p:spPr>
          <a:xfrm>
            <a:off x="5122908" y="1901642"/>
            <a:ext cx="6300926" cy="3298854"/>
          </a:xfrm>
          <a:prstGeom prst="rect">
            <a:avLst/>
          </a:prstGeom>
        </p:spPr>
      </p:pic>
      <p:sp>
        <p:nvSpPr>
          <p:cNvPr id="8" name="TextBox 7"/>
          <p:cNvSpPr txBox="1"/>
          <p:nvPr/>
        </p:nvSpPr>
        <p:spPr>
          <a:xfrm>
            <a:off x="3888565" y="76200"/>
            <a:ext cx="8686800" cy="1754326"/>
          </a:xfrm>
          <a:prstGeom prst="rect">
            <a:avLst/>
          </a:prstGeom>
          <a:noFill/>
        </p:spPr>
        <p:txBody>
          <a:bodyPr wrap="square" rtlCol="0">
            <a:spAutoFit/>
          </a:bodyPr>
          <a:lstStyle/>
          <a:p>
            <a:pPr algn="ctr"/>
            <a:r>
              <a:rPr lang="en-US" sz="5400" dirty="0" smtClean="0"/>
              <a:t>MN </a:t>
            </a:r>
            <a:r>
              <a:rPr lang="en-US" sz="5400" dirty="0"/>
              <a:t>River is </a:t>
            </a:r>
            <a:r>
              <a:rPr lang="en-US" sz="5400" dirty="0" smtClean="0"/>
              <a:t>sensitive </a:t>
            </a:r>
            <a:r>
              <a:rPr lang="en-US" sz="5400" dirty="0"/>
              <a:t>to increases in flow.</a:t>
            </a:r>
          </a:p>
        </p:txBody>
      </p:sp>
      <p:sp>
        <p:nvSpPr>
          <p:cNvPr id="9" name="TextBox 8"/>
          <p:cNvSpPr txBox="1"/>
          <p:nvPr/>
        </p:nvSpPr>
        <p:spPr>
          <a:xfrm>
            <a:off x="3962400" y="5200471"/>
            <a:ext cx="8229599" cy="1569660"/>
          </a:xfrm>
          <a:prstGeom prst="rect">
            <a:avLst/>
          </a:prstGeom>
          <a:noFill/>
        </p:spPr>
        <p:txBody>
          <a:bodyPr wrap="square" rtlCol="0">
            <a:spAutoFit/>
          </a:bodyPr>
          <a:lstStyle/>
          <a:p>
            <a:pPr algn="ctr"/>
            <a:r>
              <a:rPr lang="en-US" sz="3200" dirty="0"/>
              <a:t>There is a tight connection between hydrology and erosion that is related to the geomorphic history of the watershed.</a:t>
            </a:r>
          </a:p>
        </p:txBody>
      </p:sp>
    </p:spTree>
    <p:extLst>
      <p:ext uri="{BB962C8B-B14F-4D97-AF65-F5344CB8AC3E}">
        <p14:creationId xmlns:p14="http://schemas.microsoft.com/office/powerpoint/2010/main" val="12578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8" y="-374650"/>
            <a:ext cx="10753725" cy="760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7442203" y="4622800"/>
            <a:ext cx="38100" cy="304800"/>
          </a:xfrm>
          <a:custGeom>
            <a:avLst/>
            <a:gdLst>
              <a:gd name="connsiteX0" fmla="*/ 19050 w 38100"/>
              <a:gd name="connsiteY0" fmla="*/ 0 h 304800"/>
              <a:gd name="connsiteX1" fmla="*/ 6350 w 38100"/>
              <a:gd name="connsiteY1" fmla="*/ 31750 h 304800"/>
              <a:gd name="connsiteX2" fmla="*/ 0 w 38100"/>
              <a:gd name="connsiteY2" fmla="*/ 50800 h 304800"/>
              <a:gd name="connsiteX3" fmla="*/ 6350 w 38100"/>
              <a:gd name="connsiteY3" fmla="*/ 88900 h 304800"/>
              <a:gd name="connsiteX4" fmla="*/ 12700 w 38100"/>
              <a:gd name="connsiteY4" fmla="*/ 107950 h 304800"/>
              <a:gd name="connsiteX5" fmla="*/ 31750 w 38100"/>
              <a:gd name="connsiteY5" fmla="*/ 114300 h 304800"/>
              <a:gd name="connsiteX6" fmla="*/ 38100 w 38100"/>
              <a:gd name="connsiteY6" fmla="*/ 133350 h 304800"/>
              <a:gd name="connsiteX7" fmla="*/ 31750 w 38100"/>
              <a:gd name="connsiteY7" fmla="*/ 254000 h 304800"/>
              <a:gd name="connsiteX8" fmla="*/ 12700 w 38100"/>
              <a:gd name="connsiteY8"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304800">
                <a:moveTo>
                  <a:pt x="19050" y="0"/>
                </a:moveTo>
                <a:cubicBezTo>
                  <a:pt x="14817" y="10583"/>
                  <a:pt x="10352" y="21077"/>
                  <a:pt x="6350" y="31750"/>
                </a:cubicBezTo>
                <a:cubicBezTo>
                  <a:pt x="4000" y="38017"/>
                  <a:pt x="0" y="44107"/>
                  <a:pt x="0" y="50800"/>
                </a:cubicBezTo>
                <a:cubicBezTo>
                  <a:pt x="0" y="63675"/>
                  <a:pt x="3557" y="76331"/>
                  <a:pt x="6350" y="88900"/>
                </a:cubicBezTo>
                <a:cubicBezTo>
                  <a:pt x="7802" y="95434"/>
                  <a:pt x="7967" y="103217"/>
                  <a:pt x="12700" y="107950"/>
                </a:cubicBezTo>
                <a:cubicBezTo>
                  <a:pt x="17433" y="112683"/>
                  <a:pt x="25400" y="112183"/>
                  <a:pt x="31750" y="114300"/>
                </a:cubicBezTo>
                <a:cubicBezTo>
                  <a:pt x="33867" y="120650"/>
                  <a:pt x="38100" y="126657"/>
                  <a:pt x="38100" y="133350"/>
                </a:cubicBezTo>
                <a:cubicBezTo>
                  <a:pt x="38100" y="173622"/>
                  <a:pt x="36548" y="214015"/>
                  <a:pt x="31750" y="254000"/>
                </a:cubicBezTo>
                <a:cubicBezTo>
                  <a:pt x="29508" y="272680"/>
                  <a:pt x="20810" y="288580"/>
                  <a:pt x="12700" y="30480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Freeform 2"/>
          <p:cNvSpPr/>
          <p:nvPr/>
        </p:nvSpPr>
        <p:spPr>
          <a:xfrm>
            <a:off x="7492263" y="4616450"/>
            <a:ext cx="216657" cy="114300"/>
          </a:xfrm>
          <a:custGeom>
            <a:avLst/>
            <a:gdLst>
              <a:gd name="connsiteX0" fmla="*/ 757 w 216657"/>
              <a:gd name="connsiteY0" fmla="*/ 0 h 114300"/>
              <a:gd name="connsiteX1" fmla="*/ 26157 w 216657"/>
              <a:gd name="connsiteY1" fmla="*/ 107950 h 114300"/>
              <a:gd name="connsiteX2" fmla="*/ 45207 w 216657"/>
              <a:gd name="connsiteY2" fmla="*/ 114300 h 114300"/>
              <a:gd name="connsiteX3" fmla="*/ 70607 w 216657"/>
              <a:gd name="connsiteY3" fmla="*/ 107950 h 114300"/>
              <a:gd name="connsiteX4" fmla="*/ 96007 w 216657"/>
              <a:gd name="connsiteY4" fmla="*/ 69850 h 114300"/>
              <a:gd name="connsiteX5" fmla="*/ 108707 w 216657"/>
              <a:gd name="connsiteY5" fmla="*/ 50800 h 114300"/>
              <a:gd name="connsiteX6" fmla="*/ 127757 w 216657"/>
              <a:gd name="connsiteY6" fmla="*/ 44450 h 114300"/>
              <a:gd name="connsiteX7" fmla="*/ 216657 w 216657"/>
              <a:gd name="connsiteY7" fmla="*/ 571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57" h="114300">
                <a:moveTo>
                  <a:pt x="757" y="0"/>
                </a:moveTo>
                <a:cubicBezTo>
                  <a:pt x="4434" y="51476"/>
                  <a:pt x="-12899" y="81913"/>
                  <a:pt x="26157" y="107950"/>
                </a:cubicBezTo>
                <a:cubicBezTo>
                  <a:pt x="31726" y="111663"/>
                  <a:pt x="38857" y="112183"/>
                  <a:pt x="45207" y="114300"/>
                </a:cubicBezTo>
                <a:cubicBezTo>
                  <a:pt x="53674" y="112183"/>
                  <a:pt x="64039" y="113697"/>
                  <a:pt x="70607" y="107950"/>
                </a:cubicBezTo>
                <a:cubicBezTo>
                  <a:pt x="82094" y="97899"/>
                  <a:pt x="87540" y="82550"/>
                  <a:pt x="96007" y="69850"/>
                </a:cubicBezTo>
                <a:cubicBezTo>
                  <a:pt x="100240" y="63500"/>
                  <a:pt x="101467" y="53213"/>
                  <a:pt x="108707" y="50800"/>
                </a:cubicBezTo>
                <a:lnTo>
                  <a:pt x="127757" y="44450"/>
                </a:lnTo>
                <a:cubicBezTo>
                  <a:pt x="213292" y="51030"/>
                  <a:pt x="190792" y="31285"/>
                  <a:pt x="216657" y="5715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Freeform 3"/>
          <p:cNvSpPr/>
          <p:nvPr/>
        </p:nvSpPr>
        <p:spPr>
          <a:xfrm>
            <a:off x="7346951" y="4622800"/>
            <a:ext cx="63500" cy="292100"/>
          </a:xfrm>
          <a:custGeom>
            <a:avLst/>
            <a:gdLst>
              <a:gd name="connsiteX0" fmla="*/ 63500 w 63500"/>
              <a:gd name="connsiteY0" fmla="*/ 0 h 292100"/>
              <a:gd name="connsiteX1" fmla="*/ 31750 w 63500"/>
              <a:gd name="connsiteY1" fmla="*/ 19050 h 292100"/>
              <a:gd name="connsiteX2" fmla="*/ 19050 w 63500"/>
              <a:gd name="connsiteY2" fmla="*/ 57150 h 292100"/>
              <a:gd name="connsiteX3" fmla="*/ 12700 w 63500"/>
              <a:gd name="connsiteY3" fmla="*/ 76200 h 292100"/>
              <a:gd name="connsiteX4" fmla="*/ 6350 w 63500"/>
              <a:gd name="connsiteY4" fmla="*/ 95250 h 292100"/>
              <a:gd name="connsiteX5" fmla="*/ 0 w 63500"/>
              <a:gd name="connsiteY5" fmla="*/ 114300 h 292100"/>
              <a:gd name="connsiteX6" fmla="*/ 6350 w 63500"/>
              <a:gd name="connsiteY6" fmla="*/ 146050 h 292100"/>
              <a:gd name="connsiteX7" fmla="*/ 50800 w 63500"/>
              <a:gd name="connsiteY7" fmla="*/ 165100 h 292100"/>
              <a:gd name="connsiteX8" fmla="*/ 50800 w 63500"/>
              <a:gd name="connsiteY8" fmla="*/ 241300 h 292100"/>
              <a:gd name="connsiteX9" fmla="*/ 25400 w 63500"/>
              <a:gd name="connsiteY9" fmla="*/ 29210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00" h="292100">
                <a:moveTo>
                  <a:pt x="63500" y="0"/>
                </a:moveTo>
                <a:cubicBezTo>
                  <a:pt x="52917" y="6350"/>
                  <a:pt x="39327" y="9308"/>
                  <a:pt x="31750" y="19050"/>
                </a:cubicBezTo>
                <a:cubicBezTo>
                  <a:pt x="23531" y="29617"/>
                  <a:pt x="23283" y="44450"/>
                  <a:pt x="19050" y="57150"/>
                </a:cubicBezTo>
                <a:lnTo>
                  <a:pt x="12700" y="76200"/>
                </a:lnTo>
                <a:lnTo>
                  <a:pt x="6350" y="95250"/>
                </a:lnTo>
                <a:lnTo>
                  <a:pt x="0" y="114300"/>
                </a:lnTo>
                <a:cubicBezTo>
                  <a:pt x="2117" y="124883"/>
                  <a:pt x="995" y="136679"/>
                  <a:pt x="6350" y="146050"/>
                </a:cubicBezTo>
                <a:cubicBezTo>
                  <a:pt x="13659" y="158840"/>
                  <a:pt x="39727" y="162332"/>
                  <a:pt x="50800" y="165100"/>
                </a:cubicBezTo>
                <a:cubicBezTo>
                  <a:pt x="61973" y="198620"/>
                  <a:pt x="61434" y="188131"/>
                  <a:pt x="50800" y="241300"/>
                </a:cubicBezTo>
                <a:cubicBezTo>
                  <a:pt x="43503" y="277783"/>
                  <a:pt x="44303" y="273197"/>
                  <a:pt x="25400" y="29210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p:cNvSpPr txBox="1"/>
          <p:nvPr/>
        </p:nvSpPr>
        <p:spPr>
          <a:xfrm>
            <a:off x="9601200" y="6477000"/>
            <a:ext cx="1399742" cy="461665"/>
          </a:xfrm>
          <a:prstGeom prst="rect">
            <a:avLst/>
          </a:prstGeom>
          <a:noFill/>
        </p:spPr>
        <p:txBody>
          <a:bodyPr wrap="none" rtlCol="0">
            <a:spAutoFit/>
          </a:bodyPr>
          <a:lstStyle/>
          <a:p>
            <a:r>
              <a:rPr lang="en-US" sz="2400" i="1" dirty="0"/>
              <a:t>J. Czuba</a:t>
            </a:r>
          </a:p>
        </p:txBody>
      </p:sp>
      <p:sp>
        <p:nvSpPr>
          <p:cNvPr id="7" name="Rectangle 6"/>
          <p:cNvSpPr/>
          <p:nvPr/>
        </p:nvSpPr>
        <p:spPr>
          <a:xfrm>
            <a:off x="7162800" y="4495805"/>
            <a:ext cx="762000" cy="533399"/>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rcRect l="12271" r="25240" b="32411"/>
          <a:stretch/>
        </p:blipFill>
        <p:spPr bwMode="auto">
          <a:xfrm>
            <a:off x="1828800" y="41354"/>
            <a:ext cx="5537904" cy="3633352"/>
          </a:xfrm>
          <a:prstGeom prst="rect">
            <a:avLst/>
          </a:prstGeom>
          <a:noFill/>
          <a:ln w="28575">
            <a:solidFill>
              <a:schemeClr val="tx1"/>
            </a:solidFill>
            <a:prstDash val="lgDash"/>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Connector 8"/>
          <p:cNvCxnSpPr/>
          <p:nvPr/>
        </p:nvCxnSpPr>
        <p:spPr>
          <a:xfrm>
            <a:off x="1828800" y="3674706"/>
            <a:ext cx="5334000" cy="135448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366704" y="41372"/>
            <a:ext cx="558096" cy="4454433"/>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5939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p>
        </p:txBody>
      </p:sp>
      <p:sp>
        <p:nvSpPr>
          <p:cNvPr id="24579" name="Rectangle 3"/>
          <p:cNvSpPr>
            <a:spLocks noGrp="1" noChangeArrowheads="1"/>
          </p:cNvSpPr>
          <p:nvPr>
            <p:ph type="body" idx="1"/>
          </p:nvPr>
        </p:nvSpPr>
        <p:spPr/>
        <p:txBody>
          <a:bodyPr/>
          <a:lstStyle/>
          <a:p>
            <a:pPr eaLnBrk="1" hangingPunct="1"/>
            <a:endParaRPr lang="en-US"/>
          </a:p>
        </p:txBody>
      </p:sp>
      <p:pic>
        <p:nvPicPr>
          <p:cNvPr id="24580" name="Picture 4" descr="DSC_0054"/>
          <p:cNvPicPr>
            <a:picLocks noChangeAspect="1" noChangeArrowheads="1"/>
          </p:cNvPicPr>
          <p:nvPr/>
        </p:nvPicPr>
        <p:blipFill>
          <a:blip r:embed="rId3" cstate="print"/>
          <a:srcRect/>
          <a:stretch>
            <a:fillRect/>
          </a:stretch>
        </p:blipFill>
        <p:spPr bwMode="auto">
          <a:xfrm>
            <a:off x="609600" y="457209"/>
            <a:ext cx="9144000" cy="6081713"/>
          </a:xfrm>
          <a:prstGeom prst="rect">
            <a:avLst/>
          </a:prstGeom>
          <a:noFill/>
          <a:ln w="9525">
            <a:noFill/>
            <a:miter lim="800000"/>
            <a:headEnd/>
            <a:tailEnd/>
          </a:ln>
        </p:spPr>
      </p:pic>
      <p:sp>
        <p:nvSpPr>
          <p:cNvPr id="24581" name="Text Box 5"/>
          <p:cNvSpPr txBox="1">
            <a:spLocks noChangeArrowheads="1"/>
          </p:cNvSpPr>
          <p:nvPr/>
        </p:nvSpPr>
        <p:spPr bwMode="auto">
          <a:xfrm>
            <a:off x="264558" y="46668"/>
            <a:ext cx="6571030" cy="923330"/>
          </a:xfrm>
          <a:prstGeom prst="rect">
            <a:avLst/>
          </a:prstGeom>
          <a:solidFill>
            <a:schemeClr val="bg1"/>
          </a:solidFill>
          <a:ln w="9525">
            <a:noFill/>
            <a:miter lim="800000"/>
            <a:headEnd/>
            <a:tailEnd/>
          </a:ln>
        </p:spPr>
        <p:txBody>
          <a:bodyPr wrap="none">
            <a:spAutoFit/>
          </a:bodyPr>
          <a:lstStyle/>
          <a:p>
            <a:r>
              <a:rPr lang="en-US" sz="5400" dirty="0"/>
              <a:t>Above the knickpoint</a:t>
            </a:r>
          </a:p>
        </p:txBody>
      </p:sp>
      <p:pic>
        <p:nvPicPr>
          <p:cNvPr id="24582" name="Picture 6" descr="DSC_0048-1"/>
          <p:cNvPicPr>
            <a:picLocks noChangeAspect="1" noChangeArrowheads="1"/>
          </p:cNvPicPr>
          <p:nvPr/>
        </p:nvPicPr>
        <p:blipFill>
          <a:blip r:embed="rId4" cstate="print"/>
          <a:srcRect t="13504"/>
          <a:stretch>
            <a:fillRect/>
          </a:stretch>
        </p:blipFill>
        <p:spPr bwMode="auto">
          <a:xfrm>
            <a:off x="7315200" y="152430"/>
            <a:ext cx="4724400" cy="2716213"/>
          </a:xfrm>
          <a:prstGeom prst="rect">
            <a:avLst/>
          </a:prstGeom>
          <a:noFill/>
          <a:ln w="9525">
            <a:noFill/>
            <a:miter lim="800000"/>
            <a:headEnd/>
            <a:tailEnd/>
          </a:ln>
        </p:spPr>
      </p:pic>
      <p:sp>
        <p:nvSpPr>
          <p:cNvPr id="2" name="TextBox 1"/>
          <p:cNvSpPr txBox="1"/>
          <p:nvPr/>
        </p:nvSpPr>
        <p:spPr>
          <a:xfrm>
            <a:off x="9278157" y="6488668"/>
            <a:ext cx="2890535" cy="369332"/>
          </a:xfrm>
          <a:prstGeom prst="rect">
            <a:avLst/>
          </a:prstGeom>
          <a:noFill/>
        </p:spPr>
        <p:txBody>
          <a:bodyPr wrap="none" rtlCol="0">
            <a:spAutoFit/>
          </a:bodyPr>
          <a:lstStyle/>
          <a:p>
            <a:r>
              <a:rPr lang="en-US" i="1" dirty="0" smtClean="0"/>
              <a:t>Photos by Carrie Jennings</a:t>
            </a:r>
            <a:endParaRPr lang="en-US"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19444</TotalTime>
  <Words>1056</Words>
  <Application>Microsoft Office PowerPoint</Application>
  <PresentationFormat>Widescreen</PresentationFormat>
  <Paragraphs>248</Paragraphs>
  <Slides>31</Slides>
  <Notes>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ＭＳ Ｐゴシック</vt:lpstr>
      <vt:lpstr>Adobe Kaiti Std R</vt:lpstr>
      <vt:lpstr>Arial</vt:lpstr>
      <vt:lpstr>Calibri</vt:lpstr>
      <vt:lpstr>Century Schoolbook</vt:lpstr>
      <vt:lpstr>NimbusRomNo9L-Regu</vt:lpstr>
      <vt:lpstr>Times New Roman</vt:lpstr>
      <vt:lpstr>Default Design</vt:lpstr>
      <vt:lpstr>4_Default Design</vt:lpstr>
      <vt:lpstr>Office Theme</vt:lpstr>
      <vt:lpstr>PowerPoint Presentation</vt:lpstr>
      <vt:lpstr>How is hydrology changing in MN River?</vt:lpstr>
      <vt:lpstr>How is hydrology changing in Red River?</vt:lpstr>
      <vt:lpstr>Why is hydrology changing?</vt:lpstr>
      <vt:lpstr>Why are higher flows a problem?</vt:lpstr>
      <vt:lpstr>What is the value of water storage?</vt:lpstr>
      <vt:lpstr>PowerPoint Presentation</vt:lpstr>
      <vt:lpstr>PowerPoint Presentation</vt:lpstr>
      <vt:lpstr>PowerPoint Presentation</vt:lpstr>
      <vt:lpstr>PowerPoint Presentation</vt:lpstr>
      <vt:lpstr>PowerPoint Presentation</vt:lpstr>
      <vt:lpstr>Sediment sources in Greater Blue Earth River Basin are predominantly related to near-channel erosion </vt:lpstr>
      <vt:lpstr>PowerPoint Presentation</vt:lpstr>
      <vt:lpstr>PowerPoint Presentation</vt:lpstr>
      <vt:lpstr>PowerPoint Presentation</vt:lpstr>
      <vt:lpstr>PowerPoint Presentation</vt:lpstr>
      <vt:lpstr>PowerPoint Presentation</vt:lpstr>
      <vt:lpstr>PowerPoint Presentation</vt:lpstr>
      <vt:lpstr>CSSR  Collaborative for Sediment Source Reduction</vt:lpstr>
      <vt:lpstr>PowerPoint Presentation</vt:lpstr>
      <vt:lpstr>PowerPoint Presentation</vt:lpstr>
      <vt:lpstr>PowerPoint Presentation</vt:lpstr>
      <vt:lpstr>PowerPoint Presentation</vt:lpstr>
      <vt:lpstr>Summary of findings</vt:lpstr>
      <vt:lpstr>Summary of findings</vt:lpstr>
      <vt:lpstr>Summary of findings</vt:lpstr>
      <vt:lpstr>PowerPoint Presentation</vt:lpstr>
      <vt:lpstr>PowerPoint Presentation</vt:lpstr>
      <vt:lpstr>PowerPoint Presentation</vt:lpstr>
      <vt:lpstr>Where do you install water storage?</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SAFL User</dc:creator>
  <cp:lastModifiedBy>Kasey Gerkovich</cp:lastModifiedBy>
  <cp:revision>273</cp:revision>
  <cp:lastPrinted>2019-12-18T14:51:09Z</cp:lastPrinted>
  <dcterms:created xsi:type="dcterms:W3CDTF">2008-02-21T21:07:16Z</dcterms:created>
  <dcterms:modified xsi:type="dcterms:W3CDTF">2019-12-18T14:51:44Z</dcterms:modified>
</cp:coreProperties>
</file>